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gif" ContentType="image/gif"/>
  <Default Extension="png" ContentType="image/png"/>
  <Default Extension="bin" ContentType="application/vnd.openxmlformats-officedocument.oleObjec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5.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6.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7.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7.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7" r:id="rId5"/>
    <p:sldMasterId id="2147483795" r:id="rId6"/>
    <p:sldMasterId id="2147483813" r:id="rId7"/>
    <p:sldMasterId id="2147483831" r:id="rId8"/>
    <p:sldMasterId id="2147483838" r:id="rId9"/>
    <p:sldMasterId id="2147483857" r:id="rId10"/>
    <p:sldMasterId id="2147483871" r:id="rId11"/>
  </p:sldMasterIdLst>
  <p:notesMasterIdLst>
    <p:notesMasterId r:id="rId53"/>
  </p:notesMasterIdLst>
  <p:sldIdLst>
    <p:sldId id="256" r:id="rId12"/>
    <p:sldId id="556" r:id="rId13"/>
    <p:sldId id="606" r:id="rId14"/>
    <p:sldId id="607" r:id="rId15"/>
    <p:sldId id="608" r:id="rId16"/>
    <p:sldId id="609" r:id="rId17"/>
    <p:sldId id="610" r:id="rId18"/>
    <p:sldId id="685" r:id="rId19"/>
    <p:sldId id="611" r:id="rId20"/>
    <p:sldId id="612" r:id="rId21"/>
    <p:sldId id="613" r:id="rId22"/>
    <p:sldId id="660" r:id="rId23"/>
    <p:sldId id="661" r:id="rId24"/>
    <p:sldId id="614" r:id="rId25"/>
    <p:sldId id="645" r:id="rId26"/>
    <p:sldId id="649" r:id="rId27"/>
    <p:sldId id="647" r:id="rId28"/>
    <p:sldId id="662" r:id="rId29"/>
    <p:sldId id="663" r:id="rId30"/>
    <p:sldId id="648" r:id="rId31"/>
    <p:sldId id="664" r:id="rId32"/>
    <p:sldId id="619" r:id="rId33"/>
    <p:sldId id="624" r:id="rId34"/>
    <p:sldId id="620" r:id="rId35"/>
    <p:sldId id="622" r:id="rId36"/>
    <p:sldId id="623" r:id="rId37"/>
    <p:sldId id="625" r:id="rId38"/>
    <p:sldId id="674" r:id="rId39"/>
    <p:sldId id="626" r:id="rId40"/>
    <p:sldId id="676" r:id="rId41"/>
    <p:sldId id="631" r:id="rId42"/>
    <p:sldId id="670" r:id="rId43"/>
    <p:sldId id="671" r:id="rId44"/>
    <p:sldId id="672" r:id="rId45"/>
    <p:sldId id="632" r:id="rId46"/>
    <p:sldId id="633" r:id="rId47"/>
    <p:sldId id="673" r:id="rId48"/>
    <p:sldId id="634" r:id="rId49"/>
    <p:sldId id="635" r:id="rId50"/>
    <p:sldId id="495" r:id="rId51"/>
    <p:sldId id="454" r:id="rId52"/>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06"/>
            <p14:sldId id="607"/>
            <p14:sldId id="608"/>
            <p14:sldId id="609"/>
            <p14:sldId id="610"/>
            <p14:sldId id="685"/>
            <p14:sldId id="611"/>
            <p14:sldId id="612"/>
            <p14:sldId id="613"/>
            <p14:sldId id="660"/>
            <p14:sldId id="661"/>
            <p14:sldId id="614"/>
            <p14:sldId id="645"/>
            <p14:sldId id="649"/>
            <p14:sldId id="647"/>
            <p14:sldId id="662"/>
            <p14:sldId id="663"/>
            <p14:sldId id="648"/>
            <p14:sldId id="664"/>
            <p14:sldId id="619"/>
            <p14:sldId id="624"/>
            <p14:sldId id="620"/>
            <p14:sldId id="622"/>
            <p14:sldId id="623"/>
            <p14:sldId id="625"/>
            <p14:sldId id="674"/>
            <p14:sldId id="626"/>
            <p14:sldId id="676"/>
            <p14:sldId id="631"/>
            <p14:sldId id="670"/>
            <p14:sldId id="671"/>
            <p14:sldId id="672"/>
            <p14:sldId id="632"/>
            <p14:sldId id="633"/>
            <p14:sldId id="673"/>
            <p14:sldId id="634"/>
            <p14:sldId id="635"/>
          </p14:sldIdLst>
        </p14:section>
        <p14:section name="Exit" id="{26D33BE0-B19C-465D-8801-1598009CC099}">
          <p14:sldIdLst>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9216" autoAdjust="0"/>
    <p:restoredTop sz="86306" autoAdjust="0"/>
  </p:normalViewPr>
  <p:slideViewPr>
    <p:cSldViewPr snapToGrid="0">
      <p:cViewPr varScale="1">
        <p:scale>
          <a:sx n="76" d="100"/>
          <a:sy n="76" d="100"/>
        </p:scale>
        <p:origin x="216" y="296"/>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125" d="100"/>
        <a:sy n="125" d="100"/>
      </p:scale>
      <p:origin x="0" y="-183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50" Type="http://schemas.openxmlformats.org/officeDocument/2006/relationships/slide" Target="slides/slide39.xml"/><Relationship Id="rId51" Type="http://schemas.openxmlformats.org/officeDocument/2006/relationships/slide" Target="slides/slide40.xml"/><Relationship Id="rId52" Type="http://schemas.openxmlformats.org/officeDocument/2006/relationships/slide" Target="slides/slide41.xml"/><Relationship Id="rId53" Type="http://schemas.openxmlformats.org/officeDocument/2006/relationships/notesMaster" Target="notesMasters/notesMaster1.xml"/><Relationship Id="rId54" Type="http://schemas.openxmlformats.org/officeDocument/2006/relationships/commentAuthors" Target="commentAuthors.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29.xml"/><Relationship Id="rId41" Type="http://schemas.openxmlformats.org/officeDocument/2006/relationships/slide" Target="slides/slide30.xml"/><Relationship Id="rId42" Type="http://schemas.openxmlformats.org/officeDocument/2006/relationships/slide" Target="slides/slide31.xml"/><Relationship Id="rId43" Type="http://schemas.openxmlformats.org/officeDocument/2006/relationships/slide" Target="slides/slide32.xml"/><Relationship Id="rId44" Type="http://schemas.openxmlformats.org/officeDocument/2006/relationships/slide" Target="slides/slide33.xml"/><Relationship Id="rId45" Type="http://schemas.openxmlformats.org/officeDocument/2006/relationships/slide" Target="slides/slide34.xml"/><Relationship Id="rId46" Type="http://schemas.openxmlformats.org/officeDocument/2006/relationships/slide" Target="slides/slide35.xml"/><Relationship Id="rId47" Type="http://schemas.openxmlformats.org/officeDocument/2006/relationships/slide" Target="slides/slide36.xml"/><Relationship Id="rId48" Type="http://schemas.openxmlformats.org/officeDocument/2006/relationships/slide" Target="slides/slide37.xml"/><Relationship Id="rId49" Type="http://schemas.openxmlformats.org/officeDocument/2006/relationships/slide" Target="slides/slide38.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 Id="rId36" Type="http://schemas.openxmlformats.org/officeDocument/2006/relationships/slide" Target="slides/slide25.xml"/><Relationship Id="rId37" Type="http://schemas.openxmlformats.org/officeDocument/2006/relationships/slide" Target="slides/slide26.xml"/><Relationship Id="rId38" Type="http://schemas.openxmlformats.org/officeDocument/2006/relationships/slide" Target="slides/slide27.xml"/><Relationship Id="rId39" Type="http://schemas.openxmlformats.org/officeDocument/2006/relationships/slide" Target="slides/slide2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5/7/17</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a wide variety of images that you can choose from.</a:t>
            </a:r>
          </a:p>
          <a:p>
            <a:endParaRPr lang="en-US" baseline="0" dirty="0" smtClean="0"/>
          </a:p>
          <a:p>
            <a:r>
              <a:rPr lang="en-US" b="1" baseline="0" dirty="0" smtClean="0"/>
              <a:t>Speaker Notes:</a:t>
            </a:r>
            <a:endParaRPr lang="en-US" b="1" dirty="0" smtClean="0"/>
          </a:p>
          <a:p>
            <a:pPr marL="228600" indent="-228600">
              <a:buFont typeface="+mj-lt"/>
              <a:buAutoNum type="arabicPeriod"/>
            </a:pPr>
            <a:r>
              <a:rPr lang="en-US" dirty="0" smtClean="0"/>
              <a:t>First</a:t>
            </a:r>
            <a:r>
              <a:rPr lang="en-US" baseline="0" dirty="0" smtClean="0"/>
              <a:t> of all, you can choose from different Windows Servers and a variety of Linux implementations. [Click]</a:t>
            </a:r>
          </a:p>
          <a:p>
            <a:pPr marL="228600" indent="-228600">
              <a:buFont typeface="+mj-lt"/>
              <a:buAutoNum type="arabicPeriod"/>
            </a:pPr>
            <a:r>
              <a:rPr lang="en-US" dirty="0" smtClean="0"/>
              <a:t>As well as pre-built images for</a:t>
            </a:r>
            <a:r>
              <a:rPr lang="en-US" baseline="0" dirty="0" smtClean="0"/>
              <a:t> different flavors of SQL Database and Oracle databases. [Click]</a:t>
            </a:r>
          </a:p>
          <a:p>
            <a:pPr marL="228600" indent="-228600">
              <a:buFont typeface="+mj-lt"/>
              <a:buAutoNum type="arabicPeriod"/>
            </a:pPr>
            <a:r>
              <a:rPr lang="en-US" baseline="0" dirty="0" smtClean="0"/>
              <a:t>You can also choose from a number of first-party and certified third-party images for various application servers and infrastructural components. [Click]</a:t>
            </a:r>
          </a:p>
          <a:p>
            <a:pPr marL="228600" indent="-228600">
              <a:buFont typeface="+mj-lt"/>
              <a:buAutoNum type="arabicPeriod"/>
            </a:pPr>
            <a:r>
              <a:rPr lang="en-US" baseline="0" dirty="0" smtClean="0"/>
              <a:t>And last but not least, if you are a MSDN subscriber, you also have access to Visual </a:t>
            </a:r>
            <a:r>
              <a:rPr lang="en-US" altLang="zh-CN" baseline="0" dirty="0" smtClean="0"/>
              <a:t>Studio images and client Windows systems such as Windows 7 and Windows 8.1 for your </a:t>
            </a:r>
            <a:r>
              <a:rPr lang="en-US" altLang="zh-CN" baseline="0" dirty="0" err="1" smtClean="0"/>
              <a:t>DevTest</a:t>
            </a:r>
            <a:r>
              <a:rPr lang="en-US" altLang="zh-CN" baseline="0" dirty="0" smtClean="0"/>
              <a:t> purposes.</a:t>
            </a:r>
          </a:p>
          <a:p>
            <a:pPr marL="0" indent="0">
              <a:buFont typeface="+mj-lt"/>
              <a:buNone/>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10</a:t>
            </a:fld>
            <a:endParaRPr lang="en-US"/>
          </a:p>
        </p:txBody>
      </p:sp>
    </p:spTree>
    <p:extLst>
      <p:ext uri="{BB962C8B-B14F-4D97-AF65-F5344CB8AC3E}">
        <p14:creationId xmlns:p14="http://schemas.microsoft.com/office/powerpoint/2010/main" val="199488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Introduce different virtual machine sizes.</a:t>
            </a:r>
            <a:endParaRPr lang="en-US" baseline="0" dirty="0" smtClean="0"/>
          </a:p>
          <a:p>
            <a:endParaRPr lang="en-US" baseline="0" dirty="0" smtClean="0"/>
          </a:p>
          <a:p>
            <a:r>
              <a:rPr lang="en-US" b="1" baseline="0" dirty="0" smtClean="0"/>
              <a:t>Speaker Notes:</a:t>
            </a:r>
            <a:endParaRPr lang="en-US" b="1" dirty="0" smtClean="0"/>
          </a:p>
          <a:p>
            <a:pPr marL="0" indent="0">
              <a:buFont typeface="Arial" panose="020B0604020202020204" pitchFamily="34" charset="0"/>
              <a:buNone/>
            </a:pPr>
            <a:r>
              <a:rPr lang="en-US" baseline="0" dirty="0" smtClean="0"/>
              <a:t>http://azure.microsoft.com/en-us/pricing/details/virtual-machines/</a:t>
            </a:r>
          </a:p>
          <a:p>
            <a:pPr marL="228600" indent="-228600">
              <a:buFont typeface="Arial" panose="020B0604020202020204" pitchFamily="34" charset="0"/>
              <a:buChar char="•"/>
            </a:pPr>
            <a:endParaRPr lang="en-US" altLang="zh-CN" baseline="0" dirty="0" smtClean="0"/>
          </a:p>
          <a:p>
            <a:pPr marL="0" marR="0" indent="0" algn="l" defTabSz="914172"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11</a:t>
            </a:fld>
            <a:endParaRPr lang="en-US" dirty="0"/>
          </a:p>
        </p:txBody>
      </p:sp>
    </p:spTree>
    <p:extLst>
      <p:ext uri="{BB962C8B-B14F-4D97-AF65-F5344CB8AC3E}">
        <p14:creationId xmlns:p14="http://schemas.microsoft.com/office/powerpoint/2010/main" val="1275683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7C584BF-6945-4E60-B2A7-1638FF8EA8EE}" type="slidenum">
              <a:rPr lang="en-US" smtClean="0">
                <a:solidFill>
                  <a:prstClr val="black"/>
                </a:solidFill>
              </a:rPr>
              <a:pPr>
                <a:defRPr/>
              </a:pPr>
              <a:t>12</a:t>
            </a:fld>
            <a:endParaRPr lang="en-US" dirty="0">
              <a:solidFill>
                <a:prstClr val="black"/>
              </a:solidFill>
            </a:endParaRPr>
          </a:p>
        </p:txBody>
      </p:sp>
    </p:spTree>
    <p:extLst>
      <p:ext uri="{BB962C8B-B14F-4D97-AF65-F5344CB8AC3E}">
        <p14:creationId xmlns:p14="http://schemas.microsoft.com/office/powerpoint/2010/main" val="2872792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This article provides background information and considerations for using the Azure A8, A9, A10, and A11 instances, also known as </a:t>
            </a:r>
            <a:r>
              <a:rPr lang="en-US" sz="1200" b="0" i="1" kern="1200" dirty="0" smtClean="0">
                <a:solidFill>
                  <a:schemeClr val="tx1"/>
                </a:solidFill>
                <a:effectLst/>
                <a:latin typeface="+mn-lt"/>
                <a:ea typeface="+mn-ea"/>
                <a:cs typeface="+mn-cs"/>
              </a:rPr>
              <a:t>compute-</a:t>
            </a:r>
            <a:r>
              <a:rPr lang="en-US" sz="1200" b="0" i="1" kern="1200" dirty="0" err="1" smtClean="0">
                <a:solidFill>
                  <a:schemeClr val="tx1"/>
                </a:solidFill>
                <a:effectLst/>
                <a:latin typeface="+mn-lt"/>
                <a:ea typeface="+mn-ea"/>
                <a:cs typeface="+mn-cs"/>
              </a:rPr>
              <a:t>intensive</a:t>
            </a:r>
            <a:r>
              <a:rPr lang="en-US" sz="1200" b="0" i="0" kern="1200" dirty="0" err="1" smtClean="0">
                <a:solidFill>
                  <a:schemeClr val="tx1"/>
                </a:solidFill>
                <a:effectLst/>
                <a:latin typeface="+mn-lt"/>
                <a:ea typeface="+mn-ea"/>
                <a:cs typeface="+mn-cs"/>
              </a:rPr>
              <a:t>instances</a:t>
            </a:r>
            <a:r>
              <a:rPr lang="en-US" sz="1200" b="0" i="0" kern="1200" dirty="0" smtClean="0">
                <a:solidFill>
                  <a:schemeClr val="tx1"/>
                </a:solidFill>
                <a:effectLst/>
                <a:latin typeface="+mn-lt"/>
                <a:ea typeface="+mn-ea"/>
                <a:cs typeface="+mn-cs"/>
              </a:rPr>
              <a:t>. Key features of these instances include:</a:t>
            </a:r>
          </a:p>
          <a:p>
            <a:r>
              <a:rPr lang="en-US" sz="1200" b="1" i="0" kern="1200" dirty="0" smtClean="0">
                <a:solidFill>
                  <a:schemeClr val="tx1"/>
                </a:solidFill>
                <a:effectLst/>
                <a:latin typeface="+mn-lt"/>
                <a:ea typeface="+mn-ea"/>
                <a:cs typeface="+mn-cs"/>
              </a:rPr>
              <a:t>High-performance hardware</a:t>
            </a:r>
            <a:r>
              <a:rPr lang="en-US" sz="1200" b="0" i="0" kern="1200" dirty="0" smtClean="0">
                <a:solidFill>
                  <a:schemeClr val="tx1"/>
                </a:solidFill>
                <a:effectLst/>
                <a:latin typeface="+mn-lt"/>
                <a:ea typeface="+mn-ea"/>
                <a:cs typeface="+mn-cs"/>
              </a:rPr>
              <a:t> – The Azure datacenter hardware that runs these instances is designed and optimized for compute-intensive and network-intensive applications, including high-performance computing (HPC) cluster applications, modeling, and simulations.</a:t>
            </a:r>
          </a:p>
          <a:p>
            <a:r>
              <a:rPr lang="en-US" sz="1200" b="1" i="0" kern="1200" dirty="0" smtClean="0">
                <a:solidFill>
                  <a:schemeClr val="tx1"/>
                </a:solidFill>
                <a:effectLst/>
                <a:latin typeface="+mn-lt"/>
                <a:ea typeface="+mn-ea"/>
                <a:cs typeface="+mn-cs"/>
              </a:rPr>
              <a:t>RDMA network connection for MPI applications</a:t>
            </a:r>
            <a:r>
              <a:rPr lang="en-US" sz="1200" b="0" i="0" kern="1200" dirty="0" smtClean="0">
                <a:solidFill>
                  <a:schemeClr val="tx1"/>
                </a:solidFill>
                <a:effectLst/>
                <a:latin typeface="+mn-lt"/>
                <a:ea typeface="+mn-ea"/>
                <a:cs typeface="+mn-cs"/>
              </a:rPr>
              <a:t> – When configured with the necessary network drivers, the A8 and A9 instances can communicate with other A8 and A9 instances over a low-latency, high-throughput network in Azure that is based on remote direct memory access (RDMA) technology. This feature can boost the performance of applications that use supported Linux or Windows Message Passing Interface (MPI) implementations.</a:t>
            </a:r>
          </a:p>
          <a:p>
            <a:r>
              <a:rPr lang="en-US" sz="1200" b="1" i="0" kern="1200" dirty="0" smtClean="0">
                <a:solidFill>
                  <a:schemeClr val="tx1"/>
                </a:solidFill>
                <a:effectLst/>
                <a:latin typeface="+mn-lt"/>
                <a:ea typeface="+mn-ea"/>
                <a:cs typeface="+mn-cs"/>
              </a:rPr>
              <a:t>Support for Linux and Windows HPC clusters</a:t>
            </a:r>
            <a:r>
              <a:rPr lang="en-US" sz="1200" b="0" i="0" kern="1200" dirty="0" smtClean="0">
                <a:solidFill>
                  <a:schemeClr val="tx1"/>
                </a:solidFill>
                <a:effectLst/>
                <a:latin typeface="+mn-lt"/>
                <a:ea typeface="+mn-ea"/>
                <a:cs typeface="+mn-cs"/>
              </a:rPr>
              <a:t> – Deploy cluster management and job scheduling software on the A8, A9, A10, and A11 instances in Azure to create a stand-alone HPC cluster or to add capacity to an on-premises cluster. Like other Azure VM sizes, the A8, A9, A10, and A11 instances support standard or custom Windows Server and Linux operating system images or Azure Resource Manager templates in Azure VMs (IaaS), or Azure Guest OS releases in cloud services (PaaS, for Windows Server only).</a:t>
            </a:r>
          </a:p>
          <a:p>
            <a:r>
              <a:rPr lang="en-US" sz="1200" b="0" i="0" kern="1200" dirty="0" smtClean="0">
                <a:solidFill>
                  <a:schemeClr val="tx1"/>
                </a:solidFill>
                <a:effectLst/>
                <a:latin typeface="+mn-lt"/>
                <a:ea typeface="+mn-ea"/>
                <a:cs typeface="+mn-cs"/>
              </a:rPr>
              <a:t>NOTE:</a:t>
            </a:r>
          </a:p>
          <a:p>
            <a:r>
              <a:rPr lang="en-US" sz="1200" b="0" i="0" kern="1200" dirty="0" smtClean="0">
                <a:solidFill>
                  <a:schemeClr val="tx1"/>
                </a:solidFill>
                <a:effectLst/>
                <a:latin typeface="+mn-lt"/>
                <a:ea typeface="+mn-ea"/>
                <a:cs typeface="+mn-cs"/>
              </a:rPr>
              <a:t>A10 and A11 instances have the same performance optimizations and specifications as the A8 and A9 instances. However, they do not include access to the RDMA network in Azure. They are designed for HPC applications that do not require constant and low-latency communication between nodes, also known as parametric or embarrassingly parallel applications.</a:t>
            </a:r>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16</a:t>
            </a:fld>
            <a:endParaRPr lang="en-US"/>
          </a:p>
        </p:txBody>
      </p:sp>
    </p:spTree>
    <p:extLst>
      <p:ext uri="{BB962C8B-B14F-4D97-AF65-F5344CB8AC3E}">
        <p14:creationId xmlns:p14="http://schemas.microsoft.com/office/powerpoint/2010/main" val="514295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smtClean="0">
                <a:solidFill>
                  <a:schemeClr val="tx1"/>
                </a:solidFill>
                <a:effectLst/>
                <a:latin typeface="+mn-lt"/>
                <a:ea typeface="+mn-ea"/>
                <a:cs typeface="+mn-cs"/>
              </a:rPr>
              <a:t>Dv2-series, a follow-on to the original D-series, features a more powerful CPU. The Dv2-series CPU is about 35% faster than the D-series CPU. It is based on the latest generation 2.4 GHz Intel Xeon® E5-2673 v3 (Haswell) processor, and with the Intel Turbo Boost Technology 2.0, can go up to 3.2 GHz. The Dv2-series has the same memory and disk configurations as the D-series.</a:t>
            </a:r>
            <a:endParaRPr lang="en-US" sz="1000" dirty="0"/>
          </a:p>
        </p:txBody>
      </p:sp>
      <p:sp>
        <p:nvSpPr>
          <p:cNvPr id="4" name="Slide Number Placeholder 3"/>
          <p:cNvSpPr>
            <a:spLocks noGrp="1"/>
          </p:cNvSpPr>
          <p:nvPr>
            <p:ph type="sldNum" sz="quarter" idx="10"/>
          </p:nvPr>
        </p:nvSpPr>
        <p:spPr/>
        <p:txBody>
          <a:bodyPr/>
          <a:lstStyle/>
          <a:p>
            <a:fld id="{2C52CFDC-D2D5-4B9F-BA75-89F771E01AEB}" type="slidenum">
              <a:rPr lang="en-US" smtClean="0"/>
              <a:t>18</a:t>
            </a:fld>
            <a:endParaRPr lang="en-US"/>
          </a:p>
        </p:txBody>
      </p:sp>
    </p:spTree>
    <p:extLst>
      <p:ext uri="{BB962C8B-B14F-4D97-AF65-F5344CB8AC3E}">
        <p14:creationId xmlns:p14="http://schemas.microsoft.com/office/powerpoint/2010/main" val="181125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DS-series and GS-series VMs can use Premium Storage, which provides high-performance, low-latency storage for I/O intensive workloads. These VMs use solid-state drives (SSDs) to host a virtual machine’s disks and also provide a local SSD disk cache. Premium Storage is available in certain regions. </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834306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dirty="0" smtClean="0"/>
              <a:t> </a:t>
            </a:r>
            <a:r>
              <a:rPr lang="en-US" altLang="zh-CN" dirty="0" smtClean="0"/>
              <a:t>Provisioning VM</a:t>
            </a:r>
          </a:p>
          <a:p>
            <a:endParaRPr lang="en-US" altLang="zh-CN" dirty="0" smtClean="0"/>
          </a:p>
          <a:p>
            <a:r>
              <a:rPr lang="en-US" altLang="zh-CN" b="1" dirty="0" smtClean="0"/>
              <a:t>Prerequisites:</a:t>
            </a:r>
            <a:r>
              <a:rPr lang="en-US" altLang="zh-CN" b="1" baseline="0" dirty="0" smtClean="0"/>
              <a:t> </a:t>
            </a:r>
            <a:endParaRPr lang="en-US" altLang="zh-CN" baseline="0" dirty="0" smtClean="0"/>
          </a:p>
          <a:p>
            <a:pPr marL="171450" indent="-171450">
              <a:buFont typeface="Arial" panose="020B0604020202020204" pitchFamily="34" charset="0"/>
              <a:buChar char="•"/>
            </a:pPr>
            <a:r>
              <a:rPr lang="en-US" altLang="zh-CN" baseline="0" dirty="0" smtClean="0"/>
              <a:t>A Windows Server 2012 is already provisioned.</a:t>
            </a:r>
          </a:p>
          <a:p>
            <a:endParaRPr lang="en-US" altLang="zh-CN" dirty="0" smtClean="0"/>
          </a:p>
          <a:p>
            <a:r>
              <a:rPr lang="en-US" altLang="zh-CN" b="1" dirty="0" smtClean="0"/>
              <a:t>Steps:</a:t>
            </a:r>
          </a:p>
          <a:p>
            <a:pPr marL="228600" indent="-228600">
              <a:buFont typeface="+mj-lt"/>
              <a:buAutoNum type="arabicPeriod"/>
            </a:pPr>
            <a:r>
              <a:rPr lang="en-US" dirty="0" smtClean="0"/>
              <a:t>Open</a:t>
            </a:r>
            <a:r>
              <a:rPr lang="en-US" baseline="0" dirty="0" smtClean="0"/>
              <a:t> Ibiza portal and click the </a:t>
            </a:r>
            <a:r>
              <a:rPr lang="en-US" b="1" baseline="0" dirty="0" smtClean="0"/>
              <a:t>NEW</a:t>
            </a:r>
            <a:r>
              <a:rPr lang="en-US" baseline="0" dirty="0" smtClean="0"/>
              <a:t> button at the lower-left corner.</a:t>
            </a:r>
          </a:p>
          <a:p>
            <a:pPr marL="228600" indent="-228600">
              <a:buFont typeface="+mj-lt"/>
              <a:buAutoNum type="arabicPeriod"/>
            </a:pPr>
            <a:r>
              <a:rPr lang="en-US" baseline="0" dirty="0" smtClean="0"/>
              <a:t>Show the short list of resources. Explain that I can directly create popular resources here such as a Windows Server 2012.</a:t>
            </a:r>
          </a:p>
          <a:p>
            <a:pPr marL="228600" indent="-228600">
              <a:buFont typeface="+mj-lt"/>
              <a:buAutoNum type="arabicPeriod"/>
            </a:pPr>
            <a:r>
              <a:rPr lang="en-US" baseline="0" dirty="0" smtClean="0"/>
              <a:t>Click on the </a:t>
            </a:r>
            <a:r>
              <a:rPr lang="en-US" b="1" baseline="0" dirty="0" smtClean="0"/>
              <a:t>Everything</a:t>
            </a:r>
            <a:r>
              <a:rPr lang="en-US" baseline="0" dirty="0" smtClean="0"/>
              <a:t> link.</a:t>
            </a:r>
          </a:p>
          <a:p>
            <a:pPr marL="228600" indent="-228600">
              <a:buFont typeface="+mj-lt"/>
              <a:buAutoNum type="arabicPeriod"/>
            </a:pPr>
            <a:r>
              <a:rPr lang="en-US" baseline="0" dirty="0" smtClean="0"/>
              <a:t>In </a:t>
            </a:r>
            <a:r>
              <a:rPr lang="en-US" b="1" baseline="0" dirty="0" smtClean="0"/>
              <a:t>Gallery</a:t>
            </a:r>
            <a:r>
              <a:rPr lang="en-US" baseline="0" dirty="0" smtClean="0"/>
              <a:t> blade, open the </a:t>
            </a:r>
            <a:r>
              <a:rPr lang="en-US" b="1" baseline="0" dirty="0" smtClean="0"/>
              <a:t>Virtual machines </a:t>
            </a:r>
            <a:r>
              <a:rPr lang="en-US" baseline="0" dirty="0" smtClean="0"/>
              <a:t>category.</a:t>
            </a:r>
          </a:p>
          <a:p>
            <a:pPr marL="228600" indent="-228600">
              <a:buFont typeface="+mj-lt"/>
              <a:buAutoNum type="arabicPeriod"/>
            </a:pPr>
            <a:r>
              <a:rPr lang="en-US" baseline="0" dirty="0" smtClean="0"/>
              <a:t>Scroll down the view and show images of different types (refer back to slide 9).</a:t>
            </a:r>
          </a:p>
          <a:p>
            <a:pPr marL="228600" indent="-228600">
              <a:buFont typeface="+mj-lt"/>
              <a:buAutoNum type="arabicPeriod"/>
            </a:pPr>
            <a:r>
              <a:rPr lang="en-US" baseline="0" dirty="0" smtClean="0"/>
              <a:t>Click on </a:t>
            </a:r>
            <a:r>
              <a:rPr lang="en-US" b="1" baseline="0" dirty="0" smtClean="0"/>
              <a:t>Windows Server 2012 R2</a:t>
            </a:r>
            <a:r>
              <a:rPr lang="en-US" baseline="0" dirty="0" smtClean="0"/>
              <a:t>, and then click the </a:t>
            </a:r>
            <a:r>
              <a:rPr lang="en-US" b="1" baseline="0" dirty="0" smtClean="0"/>
              <a:t>Create</a:t>
            </a:r>
            <a:r>
              <a:rPr lang="en-US" baseline="0" dirty="0" smtClean="0"/>
              <a:t> button in the overview blade. For non-Microsoft focused audience, consider to pick a Linux image instead.</a:t>
            </a:r>
          </a:p>
          <a:p>
            <a:pPr marL="228600" indent="-228600">
              <a:buFont typeface="+mj-lt"/>
              <a:buAutoNum type="arabicPeriod"/>
            </a:pPr>
            <a:r>
              <a:rPr lang="en-US" baseline="0" dirty="0" smtClean="0"/>
              <a:t>Fill in the </a:t>
            </a:r>
            <a:r>
              <a:rPr lang="en-US" b="1" i="1" baseline="0" dirty="0" smtClean="0"/>
              <a:t>Create VM </a:t>
            </a:r>
            <a:r>
              <a:rPr lang="en-US" baseline="0" dirty="0" smtClean="0"/>
              <a:t>form and click on the </a:t>
            </a:r>
            <a:r>
              <a:rPr lang="en-US" b="1" baseline="0" dirty="0" smtClean="0"/>
              <a:t>Create</a:t>
            </a:r>
            <a:r>
              <a:rPr lang="en-US" baseline="0" dirty="0" smtClean="0"/>
              <a:t> button to provision the VM. Explain this will take a few minutes.</a:t>
            </a:r>
          </a:p>
          <a:p>
            <a:pPr marL="228600" indent="-228600">
              <a:buFont typeface="+mj-lt"/>
              <a:buAutoNum type="arabicPeriod" startAt="8"/>
            </a:pPr>
            <a:r>
              <a:rPr lang="en-US" dirty="0" smtClean="0"/>
              <a:t>Open the already provisioned VM.</a:t>
            </a:r>
          </a:p>
          <a:p>
            <a:pPr marL="228600" indent="-228600">
              <a:buFont typeface="+mj-lt"/>
              <a:buAutoNum type="arabicPeriod" startAt="8"/>
            </a:pPr>
            <a:r>
              <a:rPr lang="en-US" dirty="0" smtClean="0"/>
              <a:t>Scroll</a:t>
            </a:r>
            <a:r>
              <a:rPr lang="en-US" baseline="0" dirty="0" smtClean="0"/>
              <a:t> down the blade to show various of information available on the blade.</a:t>
            </a:r>
          </a:p>
          <a:p>
            <a:pPr marL="228600" indent="-228600">
              <a:buFont typeface="+mj-lt"/>
              <a:buAutoNum type="arabicPeriod" startAt="8"/>
            </a:pPr>
            <a:r>
              <a:rPr lang="en-US" baseline="0" dirty="0" smtClean="0"/>
              <a:t>Click on the </a:t>
            </a:r>
            <a:r>
              <a:rPr lang="en-US" b="1" baseline="0" dirty="0" smtClean="0"/>
              <a:t>Extensions</a:t>
            </a:r>
            <a:r>
              <a:rPr lang="en-US" baseline="0" dirty="0" smtClean="0"/>
              <a:t> tile. </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8"/>
              <a:tabLst/>
              <a:defRPr/>
            </a:pPr>
            <a:r>
              <a:rPr lang="en-US" baseline="0" dirty="0" smtClean="0"/>
              <a:t>On the </a:t>
            </a:r>
            <a:r>
              <a:rPr lang="en-US" b="1" i="1" baseline="0" dirty="0" smtClean="0"/>
              <a:t>Extensions</a:t>
            </a:r>
            <a:r>
              <a:rPr lang="en-US" baseline="0" dirty="0" smtClean="0"/>
              <a:t> blade, click on the </a:t>
            </a:r>
            <a:r>
              <a:rPr lang="en-US" b="1" baseline="0" dirty="0" smtClean="0"/>
              <a:t>ADD</a:t>
            </a:r>
            <a:r>
              <a:rPr lang="en-US" baseline="0" dirty="0" smtClean="0"/>
              <a:t> icon to bring up the extension list. Introduce that VM extensions are </a:t>
            </a:r>
            <a:r>
              <a:rPr lang="en-US" sz="1200" dirty="0" smtClean="0"/>
              <a:t>installable components to customize VM instances. </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8"/>
              <a:tabLst/>
              <a:defRPr/>
            </a:pPr>
            <a:r>
              <a:rPr lang="en-US" sz="1200" dirty="0" smtClean="0"/>
              <a:t>Switch to slides to continue with VM extension introduction. </a:t>
            </a:r>
          </a:p>
          <a:p>
            <a:pPr marL="228600" indent="-228600">
              <a:buFont typeface="+mj-lt"/>
              <a:buAutoNum type="arabicPeriod" startAt="8"/>
            </a:pPr>
            <a:endParaRPr lang="en-US" baseline="0" dirty="0" smtClean="0"/>
          </a:p>
          <a:p>
            <a:pPr marL="228600" indent="-228600">
              <a:buFont typeface="+mj-lt"/>
              <a:buAutoNum type="arabicPeriod" startAt="8"/>
            </a:pP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22</a:t>
            </a:fld>
            <a:endParaRPr lang="en-US"/>
          </a:p>
        </p:txBody>
      </p:sp>
    </p:spTree>
    <p:extLst>
      <p:ext uri="{BB962C8B-B14F-4D97-AF65-F5344CB8AC3E}">
        <p14:creationId xmlns:p14="http://schemas.microsoft.com/office/powerpoint/2010/main" val="23029525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 the</a:t>
            </a:r>
            <a:r>
              <a:rPr lang="en-US" baseline="0" dirty="0" smtClean="0"/>
              <a:t> benefits of image mobility </a:t>
            </a:r>
          </a:p>
          <a:p>
            <a:endParaRPr lang="en-US" baseline="0" dirty="0" smtClean="0"/>
          </a:p>
          <a:p>
            <a:r>
              <a:rPr lang="en-US" b="1" baseline="0" dirty="0" smtClean="0"/>
              <a:t>Notes:</a:t>
            </a:r>
            <a:endParaRPr lang="en-US" b="1" dirty="0" smtClean="0"/>
          </a:p>
          <a:p>
            <a:r>
              <a:rPr lang="en-US" dirty="0" smtClean="0"/>
              <a:t>One of the key benefits of IaaS is flexibility and control. The</a:t>
            </a:r>
            <a:r>
              <a:rPr lang="en-US" baseline="0" dirty="0" smtClean="0"/>
              <a:t> Microsoft Azure solution provides the capability of not only moving VHDs TO the cloud but also allows you to copy the VHD back down and run it locally or on another cloud provider. Great for testing out production issues or any other need where you require a copy of the production server.</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23</a:t>
            </a:fld>
            <a:endParaRPr lang="en-US" dirty="0"/>
          </a:p>
        </p:txBody>
      </p:sp>
    </p:spTree>
    <p:extLst>
      <p:ext uri="{BB962C8B-B14F-4D97-AF65-F5344CB8AC3E}">
        <p14:creationId xmlns:p14="http://schemas.microsoft.com/office/powerpoint/2010/main" val="20670440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Introduce VM extensions.</a:t>
            </a:r>
            <a:endParaRPr lang="en-US" baseline="0" dirty="0" smtClean="0"/>
          </a:p>
          <a:p>
            <a:endParaRPr lang="en-US" baseline="0" dirty="0" smtClean="0"/>
          </a:p>
          <a:p>
            <a:r>
              <a:rPr lang="en-US" b="1" baseline="0" dirty="0" smtClean="0"/>
              <a:t>Speaker Notes:</a:t>
            </a:r>
            <a:endParaRPr lang="en-US" b="1" dirty="0" smtClean="0"/>
          </a:p>
          <a:p>
            <a:pPr marL="228600" indent="-228600">
              <a:buFont typeface="Arial" panose="020B0604020202020204" pitchFamily="34" charset="0"/>
              <a:buChar char="•"/>
            </a:pPr>
            <a:r>
              <a:rPr lang="en-US" dirty="0" smtClean="0"/>
              <a:t>No matter how big the image gallery is, your projects may have specific needs that can’t be satisfied</a:t>
            </a:r>
            <a:r>
              <a:rPr lang="en-US" baseline="0" dirty="0" smtClean="0"/>
              <a:t> by standard images.</a:t>
            </a:r>
          </a:p>
          <a:p>
            <a:pPr marL="228600" indent="-228600">
              <a:buFont typeface="Arial" panose="020B0604020202020204" pitchFamily="34" charset="0"/>
              <a:buChar char="•"/>
            </a:pPr>
            <a:r>
              <a:rPr lang="en-US" baseline="0" dirty="0" smtClean="0"/>
              <a:t>Some components such as anti-virus, configuration management agents are required on most machines for compliance and management purposes.</a:t>
            </a:r>
          </a:p>
          <a:p>
            <a:pPr marL="228600" indent="-228600">
              <a:buFont typeface="Arial" panose="020B0604020202020204" pitchFamily="34" charset="0"/>
              <a:buChar char="•"/>
            </a:pPr>
            <a:r>
              <a:rPr lang="en-US" baseline="0" dirty="0" smtClean="0"/>
              <a:t>This allows use to innovate faster to meet with your project needs. And you have flexibility to pick and combine extensions for your goals.</a:t>
            </a:r>
          </a:p>
          <a:p>
            <a:pPr marL="228600" indent="-228600">
              <a:buFont typeface="Arial" panose="020B0604020202020204" pitchFamily="34" charset="0"/>
              <a:buChar char="•"/>
            </a:pPr>
            <a:r>
              <a:rPr lang="en-US" baseline="0" dirty="0" smtClean="0"/>
              <a:t>Point out some of existing extensions:</a:t>
            </a:r>
          </a:p>
          <a:p>
            <a:pPr marL="685800" lvl="1" indent="-228600">
              <a:buFont typeface="Arial" panose="020B0604020202020204" pitchFamily="34" charset="0"/>
              <a:buChar char="•"/>
            </a:pPr>
            <a:r>
              <a:rPr lang="en-US" baseline="0" dirty="0" smtClean="0"/>
              <a:t>Custom Script Extension, which allows you to download and execute PowerShell scripts.</a:t>
            </a:r>
          </a:p>
          <a:p>
            <a:pPr marL="685800" lvl="1" indent="-228600">
              <a:buFont typeface="Arial" panose="020B0604020202020204" pitchFamily="34" charset="0"/>
              <a:buChar char="•"/>
            </a:pPr>
            <a:r>
              <a:rPr lang="en-US" baseline="0" dirty="0" smtClean="0"/>
              <a:t>Chef Extension and Puppet Extension for automated management at scale.</a:t>
            </a:r>
          </a:p>
          <a:p>
            <a:pPr marL="685800" lvl="1" indent="-228600">
              <a:buFont typeface="Arial" panose="020B0604020202020204" pitchFamily="34" charset="0"/>
              <a:buChar char="•"/>
            </a:pPr>
            <a:r>
              <a:rPr lang="en-US" baseline="0" dirty="0" smtClean="0"/>
              <a:t>Symantec Endpoint Protection etc. for protection.</a:t>
            </a:r>
          </a:p>
          <a:p>
            <a:pPr marL="685800" lvl="1" indent="-228600">
              <a:buFont typeface="Arial" panose="020B0604020202020204" pitchFamily="34" charset="0"/>
              <a:buChar char="•"/>
            </a:pPr>
            <a:r>
              <a:rPr lang="en-US" baseline="0" dirty="0" err="1" smtClean="0"/>
              <a:t>Docker</a:t>
            </a:r>
            <a:r>
              <a:rPr lang="en-US" baseline="0" dirty="0" smtClean="0"/>
              <a:t> (Linux only).</a:t>
            </a:r>
          </a:p>
          <a:p>
            <a:pPr marL="685800" lvl="1" indent="-228600">
              <a:buFont typeface="Arial" panose="020B0604020202020204" pitchFamily="34" charset="0"/>
              <a:buChar char="•"/>
            </a:pPr>
            <a:r>
              <a:rPr lang="en-US" baseline="0" dirty="0" smtClean="0"/>
              <a:t>Visual Studio Remote Debugger.</a:t>
            </a:r>
          </a:p>
          <a:p>
            <a:pPr marL="228600" indent="-228600">
              <a:buFont typeface="Arial" panose="020B0604020202020204" pitchFamily="34" charset="0"/>
              <a:buChar cha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19619105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25</a:t>
            </a:fld>
            <a:endParaRPr lang="en-US"/>
          </a:p>
        </p:txBody>
      </p:sp>
    </p:spTree>
    <p:extLst>
      <p:ext uri="{BB962C8B-B14F-4D97-AF65-F5344CB8AC3E}">
        <p14:creationId xmlns:p14="http://schemas.microsoft.com/office/powerpoint/2010/main" val="2866647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the differences between disks and images with VMs</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26</a:t>
            </a:fld>
            <a:endParaRPr lang="en-US" dirty="0"/>
          </a:p>
        </p:txBody>
      </p:sp>
    </p:spTree>
    <p:extLst>
      <p:ext uri="{BB962C8B-B14F-4D97-AF65-F5344CB8AC3E}">
        <p14:creationId xmlns:p14="http://schemas.microsoft.com/office/powerpoint/2010/main" val="2328901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pPr defTabSz="924458">
              <a:defRPr/>
            </a:pPr>
            <a:r>
              <a:rPr lang="en-US" dirty="0" smtClean="0"/>
              <a:t>Explain how disks are durable</a:t>
            </a:r>
            <a:r>
              <a:rPr lang="en-US" baseline="0" dirty="0" smtClean="0"/>
              <a:t> and how Microsoft Azure storage works</a:t>
            </a:r>
          </a:p>
          <a:p>
            <a:pPr defTabSz="924458">
              <a:defRPr/>
            </a:pPr>
            <a:endParaRPr lang="en-US" baseline="0" dirty="0" smtClean="0"/>
          </a:p>
          <a:p>
            <a:pPr defTabSz="924458">
              <a:defRPr/>
            </a:pPr>
            <a:r>
              <a:rPr lang="en-US" b="1" baseline="0" dirty="0" smtClean="0"/>
              <a:t>Notes:</a:t>
            </a:r>
            <a:endParaRPr lang="en-US" b="1" dirty="0" smtClean="0"/>
          </a:p>
          <a:p>
            <a:pPr defTabSz="924458">
              <a:defRPr/>
            </a:pPr>
            <a:r>
              <a:rPr lang="en-US" dirty="0" smtClean="0"/>
              <a:t>The</a:t>
            </a:r>
            <a:r>
              <a:rPr lang="en-US" baseline="0" dirty="0" smtClean="0"/>
              <a:t> OS and Data Disks are stored in Microsoft Azure storage. So in addition to the data being persistent you also get the benefits of storage which means your VHD is replicated 3X’s locally and also 3X’s in a separate data center in the same region (geo-replication)</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10282252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mtClean="0">
                <a:solidFill>
                  <a:prstClr val="black"/>
                </a:solidFill>
              </a:rPr>
              <a:pPr>
                <a:defRPr/>
              </a:pPr>
              <a:t>5/7/17 12:39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30</a:t>
            </a:fld>
            <a:endParaRPr lang="en-US" dirty="0">
              <a:solidFill>
                <a:prstClr val="black"/>
              </a:solidFill>
            </a:endParaRPr>
          </a:p>
        </p:txBody>
      </p:sp>
    </p:spTree>
    <p:extLst>
      <p:ext uri="{BB962C8B-B14F-4D97-AF65-F5344CB8AC3E}">
        <p14:creationId xmlns:p14="http://schemas.microsoft.com/office/powerpoint/2010/main" val="21361606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23319434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fld id="{3E1EDE3E-8DA4-43AE-AE17-3357EA31094F}" type="slidenum">
              <a:rPr lang="en-US" altLang="en-US" smtClean="0"/>
              <a:pPr/>
              <a:t>32</a:t>
            </a:fld>
            <a:endParaRPr lang="en-US" altLang="en-US" smtClean="0"/>
          </a:p>
        </p:txBody>
      </p:sp>
    </p:spTree>
    <p:extLst>
      <p:ext uri="{BB962C8B-B14F-4D97-AF65-F5344CB8AC3E}">
        <p14:creationId xmlns:p14="http://schemas.microsoft.com/office/powerpoint/2010/main" val="40320660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fld id="{C1721EBC-D166-4734-BAB3-89FE4B9B20FF}" type="slidenum">
              <a:rPr lang="en-US" altLang="en-US" smtClean="0"/>
              <a:pPr/>
              <a:t>33</a:t>
            </a:fld>
            <a:endParaRPr lang="en-US" altLang="en-US" smtClean="0"/>
          </a:p>
        </p:txBody>
      </p:sp>
    </p:spTree>
    <p:extLst>
      <p:ext uri="{BB962C8B-B14F-4D97-AF65-F5344CB8AC3E}">
        <p14:creationId xmlns:p14="http://schemas.microsoft.com/office/powerpoint/2010/main" val="10249953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26628"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r>
              <a:rPr lang="en-US" altLang="en-US" smtClean="0"/>
              <a:t>TechEd 2013</a:t>
            </a:r>
          </a:p>
        </p:txBody>
      </p:sp>
      <p:sp>
        <p:nvSpPr>
          <p:cNvPr id="5" name="Footer Placeholder 4"/>
          <p:cNvSpPr>
            <a:spLocks noGrp="1"/>
          </p:cNvSpPr>
          <p:nvPr>
            <p:ph type="ftr" sz="quarter" idx="4"/>
          </p:nvPr>
        </p:nvSpPr>
        <p:spPr/>
        <p:txBody>
          <a:bodyPr/>
          <a:lstStyle/>
          <a:p>
            <a:pPr defTabSz="914099"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26630"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fld id="{E3F0EE01-B32A-4ACF-9D2F-964A2E0AA6A0}" type="datetime8">
              <a:rPr lang="en-US" altLang="en-US" smtClean="0"/>
              <a:pPr/>
              <a:t>5/7/17 12:39 PM</a:t>
            </a:fld>
            <a:endParaRPr lang="en-US" altLang="en-US" smtClean="0"/>
          </a:p>
        </p:txBody>
      </p:sp>
      <p:sp>
        <p:nvSpPr>
          <p:cNvPr id="26631"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fld id="{1FEDC2B7-2EF7-4D33-99F9-FBE0F5F2879C}" type="slidenum">
              <a:rPr lang="en-US" altLang="en-US" smtClean="0"/>
              <a:pPr/>
              <a:t>34</a:t>
            </a:fld>
            <a:endParaRPr lang="en-US" altLang="en-US" smtClean="0"/>
          </a:p>
        </p:txBody>
      </p:sp>
    </p:spTree>
    <p:extLst>
      <p:ext uri="{BB962C8B-B14F-4D97-AF65-F5344CB8AC3E}">
        <p14:creationId xmlns:p14="http://schemas.microsoft.com/office/powerpoint/2010/main" val="148280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defTabSz="721141">
              <a:lnSpc>
                <a:spcPct val="90000"/>
              </a:lnSpc>
              <a:spcAft>
                <a:spcPts val="263"/>
              </a:spcAft>
              <a:defRPr/>
            </a:pPr>
            <a:r>
              <a:rPr lang="en-NZ" b="1" dirty="0" smtClean="0"/>
              <a:t>Slide Objective:</a:t>
            </a:r>
          </a:p>
          <a:p>
            <a:pPr defTabSz="721141">
              <a:lnSpc>
                <a:spcPct val="90000"/>
              </a:lnSpc>
              <a:spcAft>
                <a:spcPts val="263"/>
              </a:spcAft>
              <a:defRPr/>
            </a:pPr>
            <a:r>
              <a:rPr lang="en-NZ" b="0" dirty="0" smtClean="0"/>
              <a:t>Provide a graphical view of fault and upgrade domains for existing web</a:t>
            </a:r>
            <a:r>
              <a:rPr lang="en-NZ" b="0" baseline="0" dirty="0" smtClean="0"/>
              <a:t> and worker roles. Use to contrast existing skills with availability sets.</a:t>
            </a:r>
            <a:endParaRPr lang="en-NZ" b="0" dirty="0" smtClean="0"/>
          </a:p>
          <a:p>
            <a:pPr defTabSz="721141">
              <a:lnSpc>
                <a:spcPct val="90000"/>
              </a:lnSpc>
              <a:spcAft>
                <a:spcPts val="263"/>
              </a:spcAft>
              <a:defRPr/>
            </a:pPr>
            <a:endParaRPr lang="en-NZ" b="0" dirty="0" smtClean="0"/>
          </a:p>
          <a:p>
            <a:pPr defTabSz="721141">
              <a:lnSpc>
                <a:spcPct val="90000"/>
              </a:lnSpc>
              <a:spcAft>
                <a:spcPts val="263"/>
              </a:spcAft>
              <a:defRPr/>
            </a:pPr>
            <a:r>
              <a:rPr lang="en-NZ" b="1" baseline="0" dirty="0" smtClean="0"/>
              <a:t>Notes:</a:t>
            </a:r>
          </a:p>
          <a:p>
            <a:pPr defTabSz="721141">
              <a:lnSpc>
                <a:spcPct val="90000"/>
              </a:lnSpc>
              <a:spcAft>
                <a:spcPts val="263"/>
              </a:spcAft>
              <a:defRPr/>
            </a:pPr>
            <a:r>
              <a:rPr lang="en-NZ" b="0" dirty="0" smtClean="0"/>
              <a:t>You can see that our service is well spread out across both fault and upgrade domains</a:t>
            </a:r>
          </a:p>
          <a:p>
            <a:pPr defTabSz="721141">
              <a:lnSpc>
                <a:spcPct val="90000"/>
              </a:lnSpc>
              <a:spcAft>
                <a:spcPts val="263"/>
              </a:spcAft>
              <a:defRPr/>
            </a:pPr>
            <a:r>
              <a:rPr lang="en-NZ" b="0" dirty="0" smtClean="0"/>
              <a:t>The loss of a fault domain will not cause a failure of our service</a:t>
            </a:r>
            <a:r>
              <a:rPr lang="en-NZ" b="0" baseline="0" dirty="0" smtClean="0"/>
              <a:t> nor will the restart or change of an upgrade domain cause a failure of our service</a:t>
            </a:r>
          </a:p>
          <a:p>
            <a:pPr defTabSz="721141">
              <a:lnSpc>
                <a:spcPct val="90000"/>
              </a:lnSpc>
              <a:spcAft>
                <a:spcPts val="263"/>
              </a:spcAft>
              <a:defRPr/>
            </a:pPr>
            <a:endParaRPr lang="en-NZ" b="1" baseline="0" dirty="0" smtClean="0"/>
          </a:p>
          <a:p>
            <a:pPr defTabSz="721141">
              <a:lnSpc>
                <a:spcPct val="90000"/>
              </a:lnSpc>
              <a:spcAft>
                <a:spcPts val="263"/>
              </a:spcAft>
              <a:defRPr/>
            </a:pPr>
            <a:endParaRPr lang="en-NZ" b="1" baseline="0" dirty="0" smtClean="0"/>
          </a:p>
          <a:p>
            <a:pPr defTabSz="721141">
              <a:lnSpc>
                <a:spcPct val="90000"/>
              </a:lnSpc>
              <a:spcAft>
                <a:spcPts val="263"/>
              </a:spcAft>
              <a:defRPr/>
            </a:pPr>
            <a:r>
              <a:rPr lang="en-NZ" b="1" baseline="0" dirty="0" smtClean="0"/>
              <a:t>Notes</a:t>
            </a:r>
          </a:p>
          <a:p>
            <a:pPr defTabSz="721141">
              <a:lnSpc>
                <a:spcPct val="90000"/>
              </a:lnSpc>
              <a:spcAft>
                <a:spcPts val="263"/>
              </a:spcAft>
              <a:defRPr/>
            </a:pPr>
            <a:r>
              <a:rPr lang="en-NZ" b="0" dirty="0" smtClean="0"/>
              <a:t>Useful pre-reading here.</a:t>
            </a:r>
          </a:p>
          <a:p>
            <a:pPr defTabSz="721141">
              <a:lnSpc>
                <a:spcPct val="90000"/>
              </a:lnSpc>
              <a:spcAft>
                <a:spcPts val="263"/>
              </a:spcAft>
              <a:defRPr/>
            </a:pPr>
            <a:r>
              <a:rPr lang="en-NZ" b="0" dirty="0" smtClean="0"/>
              <a:t>http://blog.toddysm.com/2010/04/upgrade-domains-and-fault-domains-in-windows-azure.html</a:t>
            </a:r>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14838628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NZ" dirty="0" smtClean="0"/>
              <a:t>Explain availability</a:t>
            </a:r>
            <a:r>
              <a:rPr lang="en-NZ" baseline="0" dirty="0" smtClean="0"/>
              <a:t> sets</a:t>
            </a:r>
          </a:p>
          <a:p>
            <a:endParaRPr lang="en-NZ" baseline="0" dirty="0" smtClean="0"/>
          </a:p>
          <a:p>
            <a:r>
              <a:rPr lang="en-NZ" b="1" baseline="0" dirty="0" smtClean="0"/>
              <a:t>Notes:</a:t>
            </a:r>
            <a:endParaRPr lang="en-NZ" b="1" dirty="0" smtClean="0"/>
          </a:p>
          <a:p>
            <a:r>
              <a:rPr lang="en-NZ" dirty="0" smtClean="0"/>
              <a:t>Availability sets</a:t>
            </a:r>
            <a:r>
              <a:rPr lang="en-NZ" baseline="0" dirty="0" smtClean="0"/>
              <a:t> tell the Fabric Controller to place VMs in the same set on different racks for faults and in separate upgrade domains for updates. </a:t>
            </a:r>
          </a:p>
          <a:p>
            <a:r>
              <a:rPr lang="en-NZ" baseline="0" dirty="0" smtClean="0"/>
              <a:t>This essentially tells the FC not to take the guest OS down of all VMs in the same set for host updates. </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25532267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39</a:t>
            </a:fld>
            <a:endParaRPr lang="en-US"/>
          </a:p>
        </p:txBody>
      </p:sp>
    </p:spTree>
    <p:extLst>
      <p:ext uri="{BB962C8B-B14F-4D97-AF65-F5344CB8AC3E}">
        <p14:creationId xmlns:p14="http://schemas.microsoft.com/office/powerpoint/2010/main" val="513505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how Azure helps developers to refocus on their applications.</a:t>
            </a:r>
          </a:p>
          <a:p>
            <a:endParaRPr lang="en-US" b="0" baseline="0" dirty="0" smtClean="0"/>
          </a:p>
          <a:p>
            <a:r>
              <a:rPr lang="en-US" b="1" baseline="0" dirty="0" smtClean="0"/>
              <a:t>Speaker Notes:</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Before we discuss about specifics, let’s refocus on what you care about – your application/service. </a:t>
            </a:r>
            <a:endParaRPr lang="en-US" b="1"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smtClean="0"/>
              <a:t>Azure is taking a application-centric approach and brings tools and services to support </a:t>
            </a:r>
            <a:r>
              <a:rPr lang="en-US" altLang="zh-CN" b="0" baseline="0" dirty="0" err="1" smtClean="0"/>
              <a:t>DevOps</a:t>
            </a:r>
            <a:r>
              <a:rPr lang="en-US" altLang="zh-CN" b="0" baseline="0" dirty="0" smtClean="0"/>
              <a:t> scenarios</a:t>
            </a:r>
            <a:r>
              <a:rPr lang="en-US" b="0" baseline="0" dirty="0" smtClean="0"/>
              <a:t>. </a:t>
            </a:r>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26058854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5/7/17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application is made up by application code and infrastructure code.</a:t>
            </a:r>
          </a:p>
          <a:p>
            <a:endParaRPr lang="en-US" b="0" baseline="0" dirty="0" smtClean="0"/>
          </a:p>
          <a:p>
            <a:r>
              <a:rPr lang="en-US" b="1" baseline="0" dirty="0" smtClean="0"/>
              <a:t>Speaker Notes:</a:t>
            </a:r>
          </a:p>
          <a:p>
            <a:pPr marL="228600" indent="-228600">
              <a:buFont typeface="+mj-lt"/>
              <a:buAutoNum type="arabicPeriod"/>
            </a:pPr>
            <a:r>
              <a:rPr lang="en-US" dirty="0" smtClean="0"/>
              <a:t>Let’s start with something that you know inside-and-out: your application code. [click]</a:t>
            </a:r>
          </a:p>
          <a:p>
            <a:pPr marL="228600" indent="-228600">
              <a:buFont typeface="+mj-lt"/>
              <a:buAutoNum type="arabicPeriod"/>
            </a:pPr>
            <a:r>
              <a:rPr lang="en-US" dirty="0" smtClean="0"/>
              <a:t>Then,</a:t>
            </a:r>
            <a:r>
              <a:rPr lang="en-US" baseline="0" dirty="0" smtClean="0"/>
              <a:t> for whatever reason, you decide to deploy your application to Azure. [click]</a:t>
            </a:r>
          </a:p>
          <a:p>
            <a:pPr marL="228600" indent="-228600">
              <a:buFont typeface="+mj-lt"/>
              <a:buAutoNum type="arabicPeriod"/>
            </a:pPr>
            <a:r>
              <a:rPr lang="en-US" baseline="0" dirty="0" smtClean="0"/>
              <a:t>What you do is to allocate a bunch of related resources out of the humongous resource pool provided by Azure, deploy your application code to these resources, and you have a running service. [click]</a:t>
            </a:r>
          </a:p>
          <a:p>
            <a:pPr marL="228600" indent="-228600">
              <a:buFont typeface="+mj-lt"/>
              <a:buAutoNum type="arabicPeriod"/>
            </a:pPr>
            <a:r>
              <a:rPr lang="en-US" baseline="0" dirty="0" smtClean="0"/>
              <a:t>For </a:t>
            </a:r>
            <a:r>
              <a:rPr lang="en-US" baseline="0" dirty="0" err="1" smtClean="0"/>
              <a:t>DevOps</a:t>
            </a:r>
            <a:r>
              <a:rPr lang="en-US" baseline="0" dirty="0" smtClean="0"/>
              <a:t>’ perspective, you need a way to reliable capture and apply your requirements on resources, which can be referred as infrastructure code. </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1224907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Reiterate the point that to make your service successful, you are partnering with Azure. You bring the code, and Azure brings resources.</a:t>
            </a:r>
          </a:p>
          <a:p>
            <a:r>
              <a:rPr lang="en-US" b="0" baseline="0" dirty="0" smtClean="0"/>
              <a:t>This slide also sets state for the talk by explaining how </a:t>
            </a:r>
            <a:r>
              <a:rPr lang="en-US" b="0" baseline="0" dirty="0" err="1" smtClean="0"/>
              <a:t>IaaS</a:t>
            </a:r>
            <a:r>
              <a:rPr lang="en-US" b="0" baseline="0" dirty="0" smtClean="0"/>
              <a:t> components fit into the overall picture.</a:t>
            </a:r>
          </a:p>
          <a:p>
            <a:endParaRPr lang="en-US" b="0" baseline="0" dirty="0" smtClean="0"/>
          </a:p>
          <a:p>
            <a:r>
              <a:rPr lang="en-US" b="1" baseline="0" dirty="0" smtClean="0"/>
              <a:t>Speaker Notes:</a:t>
            </a:r>
          </a:p>
          <a:p>
            <a:pPr marL="228600" indent="-228600">
              <a:buFont typeface="+mj-lt"/>
              <a:buAutoNum type="arabicPeriod"/>
            </a:pPr>
            <a:r>
              <a:rPr lang="en-US" dirty="0" smtClean="0"/>
              <a:t>[Continue</a:t>
            </a:r>
            <a:r>
              <a:rPr lang="en-US" baseline="0" dirty="0" smtClean="0"/>
              <a:t> with previous slide]</a:t>
            </a:r>
            <a:endParaRPr lang="en-US" dirty="0" smtClean="0"/>
          </a:p>
          <a:p>
            <a:pPr marL="228600" indent="-228600">
              <a:buFont typeface="+mj-lt"/>
              <a:buAutoNum type="arabicPeriod"/>
            </a:pPr>
            <a:r>
              <a:rPr lang="en-US" altLang="zh-CN" b="0" baseline="0" dirty="0" smtClean="0"/>
              <a:t>T</a:t>
            </a:r>
            <a:r>
              <a:rPr lang="en-US" b="0" baseline="0" dirty="0" smtClean="0"/>
              <a:t>o make your service successful, you are partnering with Azure. You bring the code, and Azure brings resources. [Click]</a:t>
            </a:r>
            <a:endParaRPr lang="en-US" dirty="0" smtClean="0"/>
          </a:p>
          <a:p>
            <a:pPr marL="228600" indent="-228600">
              <a:buFont typeface="+mj-lt"/>
              <a:buAutoNum type="arabicPeriod"/>
            </a:pPr>
            <a:r>
              <a:rPr lang="en-US" dirty="0" smtClean="0"/>
              <a:t>And you keep iterating and making improvements over time. [Click]</a:t>
            </a:r>
            <a:endParaRPr lang="en-US" baseline="0" dirty="0" smtClean="0"/>
          </a:p>
          <a:p>
            <a:pPr marL="228600" indent="-228600">
              <a:buFont typeface="+mj-lt"/>
              <a:buAutoNum type="arabicPeriod"/>
            </a:pPr>
            <a:r>
              <a:rPr lang="en-US" baseline="0" dirty="0" smtClean="0"/>
              <a:t>In terms of infrastructure code, you can use it to define desired states of required resources (</a:t>
            </a:r>
            <a:r>
              <a:rPr lang="en-US" b="1" baseline="0" dirty="0" smtClean="0"/>
              <a:t>Note: current Azure Resource </a:t>
            </a:r>
            <a:r>
              <a:rPr lang="en-US" altLang="zh-CN" b="1" baseline="0" dirty="0" smtClean="0"/>
              <a:t>Manager only support a small number of Resource Providers</a:t>
            </a:r>
            <a:r>
              <a:rPr lang="en-US" altLang="zh-CN" baseline="0" dirty="0" smtClean="0"/>
              <a:t>). [Click]</a:t>
            </a:r>
            <a:endParaRPr lang="en-US" baseline="0" dirty="0" smtClean="0"/>
          </a:p>
          <a:p>
            <a:pPr marL="228600" indent="-228600">
              <a:buFont typeface="+mj-lt"/>
              <a:buAutoNum type="arabicPeriod"/>
            </a:pPr>
            <a:r>
              <a:rPr lang="en-US" baseline="0" dirty="0" smtClean="0"/>
              <a:t>You can define hosting environments, such as websites, cloud services and VMs. [Click]</a:t>
            </a:r>
          </a:p>
          <a:p>
            <a:pPr marL="228600" indent="-228600">
              <a:buFont typeface="+mj-lt"/>
              <a:buAutoNum type="arabicPeriod"/>
            </a:pPr>
            <a:r>
              <a:rPr lang="en-US" baseline="0" dirty="0" smtClean="0"/>
              <a:t>Required services. [Click]</a:t>
            </a:r>
          </a:p>
          <a:p>
            <a:pPr marL="228600" indent="-228600">
              <a:buFont typeface="+mj-lt"/>
              <a:buAutoNum type="arabicPeriod"/>
            </a:pPr>
            <a:r>
              <a:rPr lang="en-US" baseline="0" dirty="0" smtClean="0"/>
              <a:t>In this session we’ll focus on infrastructural components including virtual machines and virtual networks.</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4226568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2613320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High-level selling points of virtual machines.</a:t>
            </a:r>
          </a:p>
          <a:p>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Speaker Notes:</a:t>
            </a:r>
          </a:p>
          <a:p>
            <a:pPr marL="171450" indent="-171450">
              <a:buFont typeface="Arial" panose="020B0604020202020204" pitchFamily="34" charset="0"/>
              <a:buChar char="•"/>
            </a:pPr>
            <a:r>
              <a:rPr lang="en-US" dirty="0" smtClean="0"/>
              <a:t>Both</a:t>
            </a:r>
            <a:r>
              <a:rPr lang="en-US" baseline="0" dirty="0" smtClean="0"/>
              <a:t> Linux and Windows are supported. It’s important to reiterate on this as many developers are still not aware of this.</a:t>
            </a:r>
          </a:p>
          <a:p>
            <a:pPr marL="171450" indent="-171450">
              <a:buFont typeface="Arial" panose="020B0604020202020204" pitchFamily="34" charset="0"/>
              <a:buChar char="•"/>
            </a:pPr>
            <a:r>
              <a:rPr lang="en-US" baseline="0" dirty="0" smtClean="0"/>
              <a:t>Mention scaling at enterprise level using DSC, Puppet or Chef.</a:t>
            </a:r>
          </a:p>
          <a:p>
            <a:pPr marL="171450" indent="-171450">
              <a:buFont typeface="Arial" panose="020B0604020202020204" pitchFamily="34" charset="0"/>
              <a:buChar char="•"/>
            </a:pPr>
            <a:r>
              <a:rPr lang="en-US" baseline="0" dirty="0" smtClean="0"/>
              <a:t>Emphasize on the openness – we are not forcing your to lock on Microsoft technologies. Instead, Azure is more open than ever. You can leverage your existing skills, tools and services, and Azure is providing more and more first-class supports for them.</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835473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High-level selling points of virtual machines.</a:t>
            </a:r>
          </a:p>
          <a:p>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Speaker Notes:</a:t>
            </a:r>
          </a:p>
          <a:p>
            <a:pPr marL="171450" indent="-171450">
              <a:buFont typeface="Arial" panose="020B0604020202020204" pitchFamily="34" charset="0"/>
              <a:buChar char="•"/>
            </a:pPr>
            <a:r>
              <a:rPr lang="en-US" dirty="0" smtClean="0"/>
              <a:t>Both</a:t>
            </a:r>
            <a:r>
              <a:rPr lang="en-US" baseline="0" dirty="0" smtClean="0"/>
              <a:t> Linux and Windows are supported. It’s important to reiterate on this as many developers are still not aware of this.</a:t>
            </a:r>
          </a:p>
          <a:p>
            <a:pPr marL="171450" indent="-171450">
              <a:buFont typeface="Arial" panose="020B0604020202020204" pitchFamily="34" charset="0"/>
              <a:buChar char="•"/>
            </a:pPr>
            <a:r>
              <a:rPr lang="en-US" baseline="0" dirty="0" smtClean="0"/>
              <a:t>Mention scaling at enterprise level using DSC, Puppet or Chef.</a:t>
            </a:r>
          </a:p>
          <a:p>
            <a:pPr marL="171450" indent="-171450">
              <a:buFont typeface="Arial" panose="020B0604020202020204" pitchFamily="34" charset="0"/>
              <a:buChar char="•"/>
            </a:pPr>
            <a:r>
              <a:rPr lang="en-US" baseline="0" dirty="0" smtClean="0"/>
              <a:t>Emphasize on the openness – we are not forcing your to lock on Microsoft technologies. Instead, Azure is more open than ever. You can leverage your existing skills, tools and services, and Azure is providing more and more first-class supports for them.</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8</a:t>
            </a:fld>
            <a:endParaRPr lang="en-US"/>
          </a:p>
        </p:txBody>
      </p:sp>
    </p:spTree>
    <p:extLst>
      <p:ext uri="{BB962C8B-B14F-4D97-AF65-F5344CB8AC3E}">
        <p14:creationId xmlns:p14="http://schemas.microsoft.com/office/powerpoint/2010/main" val="355683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workflow for provisioning VMs in the cloud </a:t>
            </a:r>
          </a:p>
          <a:p>
            <a:endParaRPr lang="en-US" baseline="0" dirty="0" smtClean="0"/>
          </a:p>
          <a:p>
            <a:r>
              <a:rPr lang="en-US" b="1" baseline="0" dirty="0" smtClean="0"/>
              <a:t>Speaker Notes:</a:t>
            </a:r>
            <a:endParaRPr lang="en-US" b="1" dirty="0" smtClean="0"/>
          </a:p>
          <a:p>
            <a:pPr marL="171450" indent="-171450">
              <a:buFont typeface="Arial" panose="020B0604020202020204" pitchFamily="34" charset="0"/>
              <a:buChar char="•"/>
            </a:pPr>
            <a:r>
              <a:rPr lang="en-US" baseline="0" dirty="0" smtClean="0"/>
              <a:t>You have three methods of starting this process: Build a VM from the portal, from the command line OR programmatically calling the REST API. </a:t>
            </a:r>
          </a:p>
          <a:p>
            <a:pPr marL="171450" indent="-171450">
              <a:buFont typeface="Arial" panose="020B0604020202020204" pitchFamily="34" charset="0"/>
              <a:buChar char="•"/>
            </a:pPr>
            <a:r>
              <a:rPr lang="en-US" baseline="0" dirty="0" smtClean="0"/>
              <a:t>Once your choice of provisioning is made you will need to select the image and instance size to start from. </a:t>
            </a:r>
          </a:p>
          <a:p>
            <a:pPr marL="171450" indent="-171450">
              <a:buFont typeface="Arial" panose="020B0604020202020204" pitchFamily="34" charset="0"/>
              <a:buChar char="•"/>
            </a:pPr>
            <a:r>
              <a:rPr lang="en-US" baseline="0" dirty="0" smtClean="0"/>
              <a:t>The newly created disk will be stored in blob storage and your machine will boot.</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9</a:t>
            </a:fld>
            <a:endParaRPr lang="en-US" dirty="0"/>
          </a:p>
        </p:txBody>
      </p:sp>
    </p:spTree>
    <p:extLst>
      <p:ext uri="{BB962C8B-B14F-4D97-AF65-F5344CB8AC3E}">
        <p14:creationId xmlns:p14="http://schemas.microsoft.com/office/powerpoint/2010/main" val="2178349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png"/><Relationship Id="rId3" Type="http://schemas.openxmlformats.org/officeDocument/2006/relationships/image" Target="../media/image24.emf"/></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6.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1.png"/><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8.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20.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1.png"/><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1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1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8.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20.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emf"/></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emf"/></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emf"/></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emf"/></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emf"/></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emf"/></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emf"/></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1.png"/><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 Id="rId3" Type="http://schemas.openxmlformats.org/officeDocument/2006/relationships/image" Target="../media/image20.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706058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5955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8521014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06264517"/>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smtClean="0"/>
              <a:t>Lorem ipsum</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1211642170"/>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71717976"/>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2951221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146526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bg2"/>
              </a:buClr>
              <a:defRPr sz="3921"/>
            </a:lvl1pPr>
            <a:lvl2pPr>
              <a:buClr>
                <a:schemeClr val="bg2"/>
              </a:buClr>
              <a:defRPr/>
            </a:lvl2pPr>
            <a:lvl3pPr>
              <a:buClr>
                <a:schemeClr val="bg2"/>
              </a:buClr>
              <a:defRPr/>
            </a:lvl3pPr>
            <a:lvl4pPr>
              <a:buClr>
                <a:schemeClr val="bg2"/>
              </a:buClr>
              <a:defRPr/>
            </a:lvl4pPr>
            <a:lvl5pPr>
              <a:buClr>
                <a:schemeClr val="bg2"/>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3778219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8489136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4122099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115156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853803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90222194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84669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Demo title</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759982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 name="TextBox 6"/>
          <p:cNvSpPr txBox="1"/>
          <p:nvPr/>
        </p:nvSpPr>
        <p:spPr>
          <a:xfrm>
            <a:off x="1192443" y="1438410"/>
            <a:ext cx="4767293" cy="173175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5400" b="0" i="0" u="none" strike="noStrike" kern="1200" cap="none" spc="0" normalizeH="0" baseline="0" noProof="0" dirty="0" smtClean="0">
                <a:ln>
                  <a:noFill/>
                </a:ln>
                <a:solidFill>
                  <a:srgbClr val="00B0F0"/>
                </a:solidFill>
                <a:effectLst/>
                <a:uLnTx/>
                <a:uFillTx/>
                <a:latin typeface="Segoe UI Light"/>
                <a:ea typeface="+mn-ea"/>
                <a:cs typeface="+mn-cs"/>
              </a:rPr>
              <a:t>   </a:t>
            </a:r>
            <a:r>
              <a:rPr kumimoji="0" lang="en-US" sz="6000" b="0" i="0" u="none" strike="noStrike" kern="1200" cap="none" spc="0" normalizeH="0" baseline="0" noProof="0" dirty="0" smtClean="0">
                <a:ln>
                  <a:noFill/>
                </a:ln>
                <a:solidFill>
                  <a:srgbClr val="0070C0"/>
                </a:solidFill>
                <a:effectLst/>
                <a:uLnTx/>
                <a:uFillTx/>
                <a:latin typeface="Segoe UI Light"/>
                <a:ea typeface="+mn-ea"/>
                <a:cs typeface="+mn-cs"/>
              </a:rPr>
              <a:t>Engineer</a:t>
            </a:r>
          </a:p>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070C0"/>
                </a:solidFill>
                <a:effectLst/>
                <a:uLnTx/>
                <a:uFillTx/>
                <a:latin typeface="Segoe UI Light"/>
                <a:ea typeface="+mn-ea"/>
                <a:cs typeface="+mn-cs"/>
              </a:rPr>
              <a:t>t</a:t>
            </a:r>
            <a:r>
              <a:rPr kumimoji="0" lang="en-US" sz="6000" b="0" i="0" u="none" strike="noStrike" kern="1200" cap="none" spc="0" normalizeH="0" baseline="0" noProof="0" dirty="0" smtClean="0">
                <a:ln>
                  <a:noFill/>
                </a:ln>
                <a:solidFill>
                  <a:srgbClr val="0070C0"/>
                </a:solidFill>
                <a:effectLst/>
                <a:uLnTx/>
                <a:uFillTx/>
                <a:latin typeface="Segoe UI Light"/>
                <a:ea typeface="+mn-ea"/>
                <a:cs typeface="+mn-cs"/>
              </a:rPr>
              <a:t>o Engineer</a:t>
            </a:r>
          </a:p>
        </p:txBody>
      </p:sp>
      <p:sp>
        <p:nvSpPr>
          <p:cNvPr id="8" name="TextBox 7"/>
          <p:cNvSpPr txBox="1"/>
          <p:nvPr/>
        </p:nvSpPr>
        <p:spPr>
          <a:xfrm>
            <a:off x="0" y="2868782"/>
            <a:ext cx="8015040" cy="80842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4000"/>
              </a:lnSpc>
              <a:spcBef>
                <a:spcPts val="0"/>
              </a:spcBef>
              <a:spcAft>
                <a:spcPts val="0"/>
              </a:spcAft>
              <a:buClrTx/>
              <a:buSzTx/>
              <a:buFontTx/>
              <a:buNone/>
              <a:tabLst/>
              <a:defRPr/>
            </a:pPr>
            <a:r>
              <a:rPr kumimoji="0" lang="en-US" sz="1600" b="0" i="0" u="none" strike="noStrike" kern="1200" cap="none" spc="300" normalizeH="0" baseline="0" noProof="0" dirty="0" smtClean="0">
                <a:ln>
                  <a:noFill/>
                </a:ln>
                <a:solidFill>
                  <a:srgbClr val="0070C0"/>
                </a:solidFill>
                <a:effectLst/>
                <a:uLnTx/>
                <a:uFillTx/>
                <a:latin typeface="Segoe UI"/>
                <a:ea typeface="+mn-ea"/>
                <a:cs typeface="+mn-cs"/>
              </a:rPr>
              <a:t>Training &amp; Practice Building for Solution Architects</a:t>
            </a:r>
          </a:p>
        </p:txBody>
      </p:sp>
      <p:sp>
        <p:nvSpPr>
          <p:cNvPr id="9" name="Text Placeholder 2"/>
          <p:cNvSpPr>
            <a:spLocks noGrp="1"/>
          </p:cNvSpPr>
          <p:nvPr>
            <p:ph type="body" sz="quarter" idx="10" hasCustomPrompt="1"/>
          </p:nvPr>
        </p:nvSpPr>
        <p:spPr>
          <a:xfrm>
            <a:off x="292519" y="3680409"/>
            <a:ext cx="11459115" cy="1015663"/>
          </a:xfrm>
        </p:spPr>
        <p:txBody>
          <a:bodyPr/>
          <a:lstStyle>
            <a:lvl1pPr marL="0" indent="0">
              <a:buNone/>
              <a:defRPr sz="6000" baseline="0">
                <a:solidFill>
                  <a:srgbClr val="1574B8"/>
                </a:solidFill>
                <a:latin typeface="Segoe UI Light" panose="020B0502040204020203" pitchFamily="34" charset="0"/>
                <a:cs typeface="Segoe UI Light" panose="020B0502040204020203" pitchFamily="34" charset="0"/>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smtClean="0"/>
              <a:t>Click to edit session title</a:t>
            </a:r>
            <a:endParaRPr lang="en-US" dirty="0"/>
          </a:p>
        </p:txBody>
      </p:sp>
      <p:sp>
        <p:nvSpPr>
          <p:cNvPr id="10" name="Text Placeholder 2"/>
          <p:cNvSpPr>
            <a:spLocks noGrp="1"/>
          </p:cNvSpPr>
          <p:nvPr>
            <p:ph type="body" sz="quarter" idx="11" hasCustomPrompt="1"/>
          </p:nvPr>
        </p:nvSpPr>
        <p:spPr>
          <a:xfrm>
            <a:off x="292519" y="5192562"/>
            <a:ext cx="11459115" cy="572464"/>
          </a:xfrm>
        </p:spPr>
        <p:txBody>
          <a:bodyPr/>
          <a:lstStyle>
            <a:lvl1pPr marL="0" indent="0">
              <a:buNone/>
              <a:defRPr sz="2800" i="1">
                <a:solidFill>
                  <a:schemeClr val="bg2"/>
                </a:solidFill>
                <a:latin typeface="+mn-lt"/>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smtClean="0"/>
              <a:t>Click to edit speaker name</a:t>
            </a:r>
            <a:endParaRPr lang="en-US" dirty="0"/>
          </a:p>
        </p:txBody>
      </p:sp>
      <p:sp>
        <p:nvSpPr>
          <p:cNvPr id="11" name="Text Placeholder 2"/>
          <p:cNvSpPr>
            <a:spLocks noGrp="1"/>
          </p:cNvSpPr>
          <p:nvPr>
            <p:ph type="body" sz="quarter" idx="12" hasCustomPrompt="1"/>
          </p:nvPr>
        </p:nvSpPr>
        <p:spPr>
          <a:xfrm>
            <a:off x="292519" y="5768663"/>
            <a:ext cx="11459113" cy="461665"/>
          </a:xfrm>
        </p:spPr>
        <p:txBody>
          <a:bodyPr/>
          <a:lstStyle>
            <a:lvl1pPr marL="0" indent="0">
              <a:buNone/>
              <a:defRPr sz="2000" i="0" baseline="0">
                <a:solidFill>
                  <a:schemeClr val="bg2"/>
                </a:solidFill>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smtClean="0"/>
              <a:t>Click to edit contact information (Twitter, Blog, Email, etc.)</a:t>
            </a:r>
            <a:endParaRPr lang="en-US" dirty="0"/>
          </a:p>
        </p:txBody>
      </p:sp>
    </p:spTree>
    <p:extLst>
      <p:ext uri="{BB962C8B-B14F-4D97-AF65-F5344CB8AC3E}">
        <p14:creationId xmlns:p14="http://schemas.microsoft.com/office/powerpoint/2010/main" val="3778922027"/>
      </p:ext>
    </p:extLst>
  </p:cSld>
  <p:clrMapOvr>
    <a:masterClrMapping/>
  </p:clrMapOvr>
  <p:transition>
    <p:fade/>
  </p:transition>
  <p:hf sldNum="0" hdr="0" dt="0"/>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p:cSld name="Section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68928" y="3689190"/>
            <a:ext cx="11541863" cy="899665"/>
          </a:xfrm>
        </p:spPr>
        <p:txBody>
          <a:bodyPr/>
          <a:lstStyle>
            <a:lvl1pPr algn="ctr">
              <a:defRPr baseline="0"/>
            </a:lvl1pPr>
          </a:lstStyle>
          <a:p>
            <a:r>
              <a:rPr lang="en-US" dirty="0" smtClean="0"/>
              <a:t>Click to edit section name</a:t>
            </a:r>
            <a:endParaRPr lang="en-US" dirty="0"/>
          </a:p>
        </p:txBody>
      </p:sp>
      <p:sp>
        <p:nvSpPr>
          <p:cNvPr id="8" name="TextBox 7"/>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smtClean="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622893307"/>
      </p:ext>
    </p:extLst>
  </p:cSld>
  <p:clrMapOvr>
    <a:masterClrMapping/>
  </p:clrMapOvr>
  <p:transition>
    <p:fade/>
  </p:transition>
  <p:hf sldNum="0" hdr="0" dt="0"/>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460726"/>
      </p:ext>
    </p:extLst>
  </p:cSld>
  <p:clrMapOvr>
    <a:masterClrMapping/>
  </p:clrMapOvr>
  <p:transition>
    <p:fade/>
  </p:transition>
  <p:hf sldNum="0" hdr="0" dt="0"/>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984975424"/>
      </p:ext>
    </p:extLst>
  </p:cSld>
  <p:clrMapOvr>
    <a:masterClrMapping/>
  </p:clrMapOvr>
  <p:transition>
    <p:fade/>
  </p:transition>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p:cSld name="Code - Graphic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9" name="Text Placeholder 8"/>
          <p:cNvSpPr>
            <a:spLocks noGrp="1"/>
          </p:cNvSpPr>
          <p:nvPr>
            <p:ph type="body" sz="quarter" idx="10"/>
          </p:nvPr>
        </p:nvSpPr>
        <p:spPr>
          <a:xfrm>
            <a:off x="269239" y="1411758"/>
            <a:ext cx="11653523" cy="4846429"/>
          </a:xfrm>
          <a:solidFill>
            <a:schemeClr val="tx1"/>
          </a:solidFill>
        </p:spPr>
        <p:txBody>
          <a:bodyPr/>
          <a:lstStyle>
            <a:lvl1pPr marL="0" indent="0">
              <a:buNone/>
              <a:defRPr sz="1961">
                <a:solidFill>
                  <a:schemeClr val="bg1"/>
                </a:solidFill>
                <a:latin typeface="Courier New" panose="02070309020205020404" pitchFamily="49" charset="0"/>
                <a:cs typeface="Courier New" panose="02070309020205020404" pitchFamily="49" charset="0"/>
              </a:defRPr>
            </a:lvl1pPr>
          </a:lstStyle>
          <a:p>
            <a:pPr lvl="0"/>
            <a:r>
              <a:rPr lang="en-US" smtClean="0"/>
              <a:t>Edit Master text styles</a:t>
            </a:r>
          </a:p>
        </p:txBody>
      </p:sp>
    </p:spTree>
    <p:extLst>
      <p:ext uri="{BB962C8B-B14F-4D97-AF65-F5344CB8AC3E}">
        <p14:creationId xmlns:p14="http://schemas.microsoft.com/office/powerpoint/2010/main" val="1825280448"/>
      </p:ext>
    </p:extLst>
  </p:cSld>
  <p:clrMapOvr>
    <a:masterClrMapping/>
  </p:clrMapOvr>
  <p:transition>
    <p:fade/>
  </p:transition>
  <p:hf sldNum="0" hdr="0" dt="0"/>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Content Placeholder 6"/>
          <p:cNvSpPr>
            <a:spLocks noGrp="1"/>
          </p:cNvSpPr>
          <p:nvPr>
            <p:ph sz="quarter" idx="10"/>
          </p:nvPr>
        </p:nvSpPr>
        <p:spPr>
          <a:xfrm>
            <a:off x="268288" y="1398397"/>
            <a:ext cx="11542503" cy="4451560"/>
          </a:xfrm>
        </p:spPr>
        <p:txBody>
          <a:bodyPr/>
          <a:lstStyle/>
          <a:p>
            <a:pPr lvl="0"/>
            <a:r>
              <a:rPr lang="en-US" smtClean="0"/>
              <a:t>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15720844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Title and Content - 2 Column">
    <p:spTree>
      <p:nvGrpSpPr>
        <p:cNvPr id="1" name=""/>
        <p:cNvGrpSpPr/>
        <p:nvPr/>
      </p:nvGrpSpPr>
      <p:grpSpPr>
        <a:xfrm>
          <a:off x="0" y="0"/>
          <a:ext cx="0" cy="0"/>
          <a:chOff x="0" y="0"/>
          <a:chExt cx="0" cy="0"/>
        </a:xfrm>
      </p:grpSpPr>
      <p:sp>
        <p:nvSpPr>
          <p:cNvPr id="5" name="Title 1"/>
          <p:cNvSpPr>
            <a:spLocks noGrp="1"/>
          </p:cNvSpPr>
          <p:nvPr>
            <p:ph type="title"/>
          </p:nvPr>
        </p:nvSpPr>
        <p:spPr>
          <a:xfrm>
            <a:off x="268930" y="291068"/>
            <a:ext cx="11653832" cy="899665"/>
          </a:xfrm>
        </p:spPr>
        <p:txBody>
          <a:bodyPr/>
          <a:lstStyle/>
          <a:p>
            <a:r>
              <a:rPr lang="en-US" smtClean="0"/>
              <a:t>Click to edit Master title style</a:t>
            </a:r>
            <a:endParaRPr lang="en-US" dirty="0"/>
          </a:p>
        </p:txBody>
      </p:sp>
      <p:sp>
        <p:nvSpPr>
          <p:cNvPr id="7" name="Content Placeholder 6"/>
          <p:cNvSpPr>
            <a:spLocks noGrp="1"/>
          </p:cNvSpPr>
          <p:nvPr>
            <p:ph sz="quarter" idx="10"/>
          </p:nvPr>
        </p:nvSpPr>
        <p:spPr>
          <a:xfrm>
            <a:off x="268288" y="1387776"/>
            <a:ext cx="5494536" cy="1889748"/>
          </a:xfrm>
        </p:spPr>
        <p:txBody>
          <a:bodyPr/>
          <a:lstStyle/>
          <a:p>
            <a:pPr lvl="0"/>
            <a:r>
              <a:rPr lang="en-US" smtClean="0"/>
              <a:t>Edit Master text styles</a:t>
            </a:r>
          </a:p>
          <a:p>
            <a:pPr lvl="1"/>
            <a:r>
              <a:rPr lang="en-US" smtClean="0"/>
              <a:t>Second level</a:t>
            </a:r>
          </a:p>
          <a:p>
            <a:pPr lvl="2"/>
            <a:r>
              <a:rPr lang="en-US" smtClean="0"/>
              <a:t>Third level</a:t>
            </a:r>
          </a:p>
        </p:txBody>
      </p:sp>
      <p:sp>
        <p:nvSpPr>
          <p:cNvPr id="8" name="Content Placeholder 6"/>
          <p:cNvSpPr>
            <a:spLocks noGrp="1"/>
          </p:cNvSpPr>
          <p:nvPr>
            <p:ph sz="quarter" idx="11"/>
          </p:nvPr>
        </p:nvSpPr>
        <p:spPr>
          <a:xfrm>
            <a:off x="6432242" y="1387776"/>
            <a:ext cx="5490520" cy="1889748"/>
          </a:xfrm>
        </p:spPr>
        <p:txBody>
          <a:bodyPr/>
          <a:lstStyle/>
          <a:p>
            <a:pPr lvl="0"/>
            <a:r>
              <a:rPr lang="en-US" smtClean="0"/>
              <a:t>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410648763"/>
      </p:ext>
    </p:extLst>
  </p:cSld>
  <p:clrMapOvr>
    <a:masterClrMapping/>
  </p:clrMapOvr>
  <p:transition>
    <p:fade/>
  </p:transition>
  <p:hf sldNum="0" hdr="0" dt="0"/>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Title and Compare">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93121" y="2253750"/>
            <a:ext cx="5378549" cy="1889748"/>
          </a:xfrm>
        </p:spPr>
        <p:txBody>
          <a:bodyPr/>
          <a:lstStyle/>
          <a:p>
            <a:pPr lvl="0"/>
            <a:r>
              <a:rPr lang="en-US" smtClean="0"/>
              <a:t>Edit Master text styles</a:t>
            </a:r>
          </a:p>
          <a:p>
            <a:pPr lvl="1"/>
            <a:r>
              <a:rPr lang="en-US" smtClean="0"/>
              <a:t>Second level</a:t>
            </a:r>
          </a:p>
          <a:p>
            <a:pPr lvl="2"/>
            <a:r>
              <a:rPr lang="en-US" smtClean="0"/>
              <a:t>Third level</a:t>
            </a:r>
          </a:p>
        </p:txBody>
      </p:sp>
      <p:sp>
        <p:nvSpPr>
          <p:cNvPr id="8" name="Content Placeholder 6"/>
          <p:cNvSpPr>
            <a:spLocks noGrp="1"/>
          </p:cNvSpPr>
          <p:nvPr>
            <p:ph sz="quarter" idx="11"/>
          </p:nvPr>
        </p:nvSpPr>
        <p:spPr>
          <a:xfrm>
            <a:off x="6457075" y="2253750"/>
            <a:ext cx="5378549" cy="1889748"/>
          </a:xfrm>
        </p:spPr>
        <p:txBody>
          <a:bodyPr/>
          <a:lstStyle/>
          <a:p>
            <a:pPr lvl="0"/>
            <a:r>
              <a:rPr lang="en-US" smtClean="0"/>
              <a:t>Edit Master text styles</a:t>
            </a:r>
          </a:p>
          <a:p>
            <a:pPr lvl="1"/>
            <a:r>
              <a:rPr lang="en-US" smtClean="0"/>
              <a:t>Second level</a:t>
            </a:r>
          </a:p>
          <a:p>
            <a:pPr lvl="2"/>
            <a:r>
              <a:rPr lang="en-US" smtClean="0"/>
              <a:t>Third level</a:t>
            </a:r>
          </a:p>
        </p:txBody>
      </p:sp>
      <p:sp>
        <p:nvSpPr>
          <p:cNvPr id="9" name="Content Placeholder 6"/>
          <p:cNvSpPr>
            <a:spLocks noGrp="1"/>
          </p:cNvSpPr>
          <p:nvPr>
            <p:ph sz="quarter" idx="12" hasCustomPrompt="1"/>
          </p:nvPr>
        </p:nvSpPr>
        <p:spPr>
          <a:xfrm>
            <a:off x="293761" y="1367394"/>
            <a:ext cx="5378549" cy="669927"/>
          </a:xfrm>
        </p:spPr>
        <p:txBody>
          <a:bodyPr/>
          <a:lstStyle>
            <a:lvl1pPr marL="0" indent="0">
              <a:buNone/>
              <a:defRPr sz="3529" b="1" baseline="0"/>
            </a:lvl1pPr>
          </a:lstStyle>
          <a:p>
            <a:pPr lvl="0"/>
            <a:r>
              <a:rPr lang="en-US" dirty="0" smtClean="0"/>
              <a:t>Comparison 1</a:t>
            </a:r>
          </a:p>
        </p:txBody>
      </p:sp>
      <p:sp>
        <p:nvSpPr>
          <p:cNvPr id="10" name="Content Placeholder 6"/>
          <p:cNvSpPr>
            <a:spLocks noGrp="1"/>
          </p:cNvSpPr>
          <p:nvPr>
            <p:ph sz="quarter" idx="13" hasCustomPrompt="1"/>
          </p:nvPr>
        </p:nvSpPr>
        <p:spPr>
          <a:xfrm>
            <a:off x="6457715" y="1367394"/>
            <a:ext cx="5378549" cy="669927"/>
          </a:xfrm>
        </p:spPr>
        <p:txBody>
          <a:bodyPr/>
          <a:lstStyle>
            <a:lvl1pPr marL="0" indent="0">
              <a:buNone/>
              <a:defRPr sz="3529" b="1"/>
            </a:lvl1pPr>
          </a:lstStyle>
          <a:p>
            <a:pPr lvl="0"/>
            <a:r>
              <a:rPr lang="en-US" dirty="0" smtClean="0"/>
              <a:t>Comparison 1</a:t>
            </a:r>
          </a:p>
        </p:txBody>
      </p:sp>
      <p:sp>
        <p:nvSpPr>
          <p:cNvPr id="11" name="Title 1"/>
          <p:cNvSpPr>
            <a:spLocks noGrp="1"/>
          </p:cNvSpPr>
          <p:nvPr>
            <p:ph type="title"/>
          </p:nvPr>
        </p:nvSpPr>
        <p:spPr>
          <a:xfrm>
            <a:off x="268930" y="291068"/>
            <a:ext cx="11653832" cy="899665"/>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1693880097"/>
      </p:ext>
    </p:extLst>
  </p:cSld>
  <p:clrMapOvr>
    <a:masterClrMapping/>
  </p:clrMapOvr>
  <p:transition>
    <p:fade/>
  </p:transition>
  <p:hf sldNum="0" hdr="0" dt="0"/>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Demo">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75025" y="4533945"/>
            <a:ext cx="11240393" cy="683264"/>
          </a:xfrm>
        </p:spPr>
        <p:txBody>
          <a:bodyPr/>
          <a:lstStyle>
            <a:lvl1pPr marL="0" indent="0" algn="r">
              <a:buNone/>
              <a:defRPr sz="3600" i="0"/>
            </a:lvl1pPr>
            <a:lvl2pPr marL="336145" indent="0">
              <a:buNone/>
              <a:defRPr/>
            </a:lvl2pPr>
            <a:lvl3pPr marL="560241" indent="0">
              <a:buNone/>
              <a:defRPr/>
            </a:lvl3pPr>
            <a:lvl4pPr marL="784338" indent="0">
              <a:buNone/>
              <a:defRPr/>
            </a:lvl4pPr>
            <a:lvl5pPr marL="1008435" indent="0">
              <a:buNone/>
              <a:defRPr/>
            </a:lvl5pPr>
          </a:lstStyle>
          <a:p>
            <a:pPr lvl="0"/>
            <a:r>
              <a:rPr lang="en-US" dirty="0" smtClean="0"/>
              <a:t>Click to edit demo name</a:t>
            </a:r>
          </a:p>
        </p:txBody>
      </p:sp>
      <p:sp>
        <p:nvSpPr>
          <p:cNvPr id="8" name="TextBox 7"/>
          <p:cNvSpPr txBox="1"/>
          <p:nvPr/>
        </p:nvSpPr>
        <p:spPr>
          <a:xfrm>
            <a:off x="7569411" y="2655027"/>
            <a:ext cx="4146007" cy="1888209"/>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500" b="0" i="0" u="none" strike="noStrike" kern="1200" cap="none" spc="0" normalizeH="0" baseline="0" noProof="0" dirty="0" smtClean="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192000" cy="2858788"/>
          </a:xfrm>
          <a:prstGeom prst="rect">
            <a:avLst/>
          </a:prstGeom>
        </p:spPr>
      </p:pic>
      <p:sp>
        <p:nvSpPr>
          <p:cNvPr id="9" name="TextBox 8"/>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smtClean="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41582618"/>
      </p:ext>
    </p:extLst>
  </p:cSld>
  <p:clrMapOvr>
    <a:masterClrMapping/>
  </p:clrMapOvr>
  <p:transition>
    <p:fade/>
  </p:transition>
  <p:hf sldNum="0" hdr="0" dt="0"/>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Survey Ask">
    <p:spTree>
      <p:nvGrpSpPr>
        <p:cNvPr id="1" name=""/>
        <p:cNvGrpSpPr/>
        <p:nvPr/>
      </p:nvGrpSpPr>
      <p:grpSpPr>
        <a:xfrm>
          <a:off x="0" y="0"/>
          <a:ext cx="0" cy="0"/>
          <a:chOff x="0" y="0"/>
          <a:chExt cx="0" cy="0"/>
        </a:xfrm>
      </p:grpSpPr>
      <p:sp>
        <p:nvSpPr>
          <p:cNvPr id="3" name="TextBox 2"/>
          <p:cNvSpPr txBox="1"/>
          <p:nvPr/>
        </p:nvSpPr>
        <p:spPr>
          <a:xfrm>
            <a:off x="268927" y="1541206"/>
            <a:ext cx="11541863" cy="2665345"/>
          </a:xfrm>
          <a:prstGeom prst="rect">
            <a:avLst/>
          </a:prstGeom>
          <a:noFill/>
        </p:spPr>
        <p:txBody>
          <a:bodyPr wrap="square" lIns="182880" tIns="146304" rIns="182880" bIns="146304" rtlCol="0">
            <a:spAutoFit/>
          </a:bodyPr>
          <a:lstStyle/>
          <a:p>
            <a:pPr algn="ctr">
              <a:lnSpc>
                <a:spcPct val="90000"/>
              </a:lnSpc>
              <a:spcAft>
                <a:spcPts val="600"/>
              </a:spcAft>
            </a:pPr>
            <a:r>
              <a:rPr lang="en-US" sz="4000" dirty="0" smtClean="0">
                <a:gradFill>
                  <a:gsLst>
                    <a:gs pos="2917">
                      <a:schemeClr val="tx1"/>
                    </a:gs>
                    <a:gs pos="30000">
                      <a:schemeClr val="tx1"/>
                    </a:gs>
                  </a:gsLst>
                  <a:lin ang="5400000" scaled="0"/>
                </a:gradFill>
                <a:latin typeface="+mj-lt"/>
              </a:rPr>
              <a:t>Your</a:t>
            </a:r>
            <a:r>
              <a:rPr lang="en-US" sz="4000" baseline="0" dirty="0" smtClean="0">
                <a:gradFill>
                  <a:gsLst>
                    <a:gs pos="2917">
                      <a:schemeClr val="tx1"/>
                    </a:gs>
                    <a:gs pos="30000">
                      <a:schemeClr val="tx1"/>
                    </a:gs>
                  </a:gsLst>
                  <a:lin ang="5400000" scaled="0"/>
                </a:gradFill>
                <a:latin typeface="+mj-lt"/>
              </a:rPr>
              <a:t> </a:t>
            </a:r>
            <a:r>
              <a:rPr lang="en-US" sz="4000" b="0" i="0" baseline="0" dirty="0" smtClean="0">
                <a:gradFill>
                  <a:gsLst>
                    <a:gs pos="2917">
                      <a:schemeClr val="tx1"/>
                    </a:gs>
                    <a:gs pos="30000">
                      <a:schemeClr val="tx1"/>
                    </a:gs>
                  </a:gsLst>
                  <a:lin ang="5400000" scaled="0"/>
                </a:gradFill>
                <a:latin typeface="+mj-lt"/>
              </a:rPr>
              <a:t>anonymous</a:t>
            </a:r>
            <a:r>
              <a:rPr lang="en-US" sz="4000" baseline="0" dirty="0" smtClean="0">
                <a:gradFill>
                  <a:gsLst>
                    <a:gs pos="2917">
                      <a:schemeClr val="tx1"/>
                    </a:gs>
                    <a:gs pos="30000">
                      <a:schemeClr val="tx1"/>
                    </a:gs>
                  </a:gsLst>
                  <a:lin ang="5400000" scaled="0"/>
                </a:gradFill>
                <a:latin typeface="+mj-lt"/>
              </a:rPr>
              <a:t> feedback is greatly appreciated.</a:t>
            </a:r>
          </a:p>
          <a:p>
            <a:pPr algn="ctr">
              <a:lnSpc>
                <a:spcPct val="90000"/>
              </a:lnSpc>
              <a:spcAft>
                <a:spcPts val="600"/>
              </a:spcAft>
            </a:pPr>
            <a:endParaRPr lang="en-US" sz="4000" baseline="0" dirty="0" smtClean="0">
              <a:gradFill>
                <a:gsLst>
                  <a:gs pos="2917">
                    <a:schemeClr val="tx1"/>
                  </a:gs>
                  <a:gs pos="30000">
                    <a:schemeClr val="tx1"/>
                  </a:gs>
                </a:gsLst>
                <a:lin ang="5400000" scaled="0"/>
              </a:gradFill>
              <a:latin typeface="+mj-lt"/>
            </a:endParaRPr>
          </a:p>
          <a:p>
            <a:pPr algn="ctr">
              <a:lnSpc>
                <a:spcPct val="90000"/>
              </a:lnSpc>
              <a:spcAft>
                <a:spcPts val="600"/>
              </a:spcAft>
            </a:pPr>
            <a:r>
              <a:rPr lang="en-US" sz="4000" baseline="0" dirty="0" smtClean="0">
                <a:gradFill>
                  <a:gsLst>
                    <a:gs pos="2917">
                      <a:schemeClr val="tx1"/>
                    </a:gs>
                    <a:gs pos="30000">
                      <a:schemeClr val="tx1"/>
                    </a:gs>
                  </a:gsLst>
                  <a:lin ang="5400000" scaled="0"/>
                </a:gradFill>
                <a:latin typeface="+mj-lt"/>
              </a:rPr>
              <a:t>Please rate this session at the end of the day at the URL below.</a:t>
            </a:r>
            <a:endParaRPr lang="en-US" sz="4000" dirty="0" smtClean="0">
              <a:gradFill>
                <a:gsLst>
                  <a:gs pos="2917">
                    <a:schemeClr val="tx1"/>
                  </a:gs>
                  <a:gs pos="30000">
                    <a:schemeClr val="tx1"/>
                  </a:gs>
                </a:gsLst>
                <a:lin ang="5400000" scaled="0"/>
              </a:gradFill>
              <a:latin typeface="+mj-lt"/>
            </a:endParaRPr>
          </a:p>
        </p:txBody>
      </p:sp>
      <p:sp>
        <p:nvSpPr>
          <p:cNvPr id="4" name="Text Placeholder 3"/>
          <p:cNvSpPr>
            <a:spLocks noGrp="1"/>
          </p:cNvSpPr>
          <p:nvPr>
            <p:ph type="body" sz="quarter" idx="10" hasCustomPrompt="1"/>
          </p:nvPr>
        </p:nvSpPr>
        <p:spPr>
          <a:xfrm>
            <a:off x="268928" y="4880532"/>
            <a:ext cx="11541862" cy="1098762"/>
          </a:xfrm>
        </p:spPr>
        <p:txBody>
          <a:bodyPr/>
          <a:lstStyle>
            <a:lvl1pPr marL="0" indent="0" algn="ctr">
              <a:buNone/>
              <a:defRPr sz="6600" i="0">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smtClean="0"/>
              <a:t>Click to edit survey URL</a:t>
            </a:r>
          </a:p>
        </p:txBody>
      </p:sp>
      <p:sp>
        <p:nvSpPr>
          <p:cNvPr id="5" name="TextBox 4"/>
          <p:cNvSpPr txBox="1"/>
          <p:nvPr/>
        </p:nvSpPr>
        <p:spPr>
          <a:xfrm>
            <a:off x="268926" y="208533"/>
            <a:ext cx="1154186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dirty="0" smtClean="0">
                <a:gradFill>
                  <a:gsLst>
                    <a:gs pos="2917">
                      <a:schemeClr val="tx1"/>
                    </a:gs>
                    <a:gs pos="30000">
                      <a:schemeClr val="tx1"/>
                    </a:gs>
                  </a:gsLst>
                  <a:lin ang="5400000" scaled="0"/>
                </a:gradFill>
                <a:latin typeface="+mj-lt"/>
              </a:rPr>
              <a:t>Thank You!</a:t>
            </a:r>
          </a:p>
        </p:txBody>
      </p:sp>
    </p:spTree>
    <p:extLst>
      <p:ext uri="{BB962C8B-B14F-4D97-AF65-F5344CB8AC3E}">
        <p14:creationId xmlns:p14="http://schemas.microsoft.com/office/powerpoint/2010/main" val="3133162817"/>
      </p:ext>
    </p:extLst>
  </p:cSld>
  <p:clrMapOvr>
    <a:masterClrMapping/>
  </p:clrMapOvr>
  <p:transition>
    <p:fade/>
  </p:transition>
  <p:hf sldNum="0" hdr="0" dt="0"/>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cSld name="Ending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269239" y="3975398"/>
            <a:ext cx="3575287" cy="765878"/>
          </a:xfrm>
          <a:prstGeom prst="rect">
            <a:avLst/>
          </a:prstGeom>
        </p:spPr>
      </p:pic>
      <p:sp>
        <p:nvSpPr>
          <p:cNvPr id="4" name="Text Box 3"/>
          <p:cNvSpPr txBox="1">
            <a:spLocks noChangeArrowheads="1"/>
          </p:cNvSpPr>
          <p:nvPr/>
        </p:nvSpPr>
        <p:spPr bwMode="blackWhite">
          <a:xfrm>
            <a:off x="269239" y="5621781"/>
            <a:ext cx="11617961" cy="706038"/>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1000" dirty="0">
                <a:gradFill>
                  <a:gsLst>
                    <a:gs pos="11940">
                      <a:srgbClr val="FFFFFF"/>
                    </a:gs>
                    <a:gs pos="24000">
                      <a:srgbClr val="FFFFFF"/>
                    </a:gs>
                  </a:gsLst>
                  <a:lin ang="5400000" scaled="0"/>
                </a:gradFill>
                <a:cs typeface="Arial" charset="0"/>
              </a:rPr>
              <a:t>© </a:t>
            </a:r>
            <a:r>
              <a:rPr lang="en-US" sz="1000" dirty="0" smtClean="0">
                <a:gradFill>
                  <a:gsLst>
                    <a:gs pos="11940">
                      <a:srgbClr val="FFFFFF"/>
                    </a:gs>
                    <a:gs pos="24000">
                      <a:srgbClr val="FFFFFF"/>
                    </a:gs>
                  </a:gsLst>
                  <a:lin ang="5400000" scaled="0"/>
                </a:gradFill>
                <a:cs typeface="Arial" charset="0"/>
              </a:rPr>
              <a:t>2015 </a:t>
            </a:r>
            <a:r>
              <a:rPr lang="en-US" sz="1000" dirty="0">
                <a:gradFill>
                  <a:gsLst>
                    <a:gs pos="11940">
                      <a:srgbClr val="FFFFFF"/>
                    </a:gs>
                    <a:gs pos="24000">
                      <a:srgbClr val="FFFFFF"/>
                    </a:gs>
                  </a:gsLst>
                  <a:lin ang="5400000" scaled="0"/>
                </a:gradFill>
                <a:cs typeface="Arial" charset="0"/>
              </a:rPr>
              <a:t>Microsoft Corporation. All rights reserved. Microsoft, Windows, Windows Vista and other product names are or may be registered trademarks and/or trademarks in the U.S. and/or other countries.</a:t>
            </a:r>
          </a:p>
          <a:p>
            <a:pPr defTabSz="895888" eaLnBrk="0" hangingPunct="0"/>
            <a:r>
              <a:rPr lang="en-US" sz="10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44156632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prstGeom prst="rect">
            <a:avLst/>
          </a:prstGeo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prstGeom prst="rect">
            <a:avLst/>
          </a:prstGeo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7264520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userDrawn="1"/>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pic>
        <p:nvPicPr>
          <p:cNvPr id="8" name="Picture 7" descr="Identlockup.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819934572"/>
      </p:ext>
    </p:extLst>
  </p:cSld>
  <p:clrMapOvr>
    <a:masterClrMapping/>
  </p:clrMapOvr>
  <p:transition spd="slow">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smtClean="0"/>
              <a:t>Speaker name</a:t>
            </a:r>
            <a:endParaRPr lang="en-US" dirty="0"/>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smtClean="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smtClean="0"/>
              <a:t>ABC101</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2834805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0245815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5216560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Demo title</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977355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71366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6852929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450026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rotWithShape="1">
          <a:blip r:embed="rId2">
            <a:extLst>
              <a:ext uri="{28A0092B-C50C-407E-A947-70E740481C1C}">
                <a14:useLocalDpi xmlns:a14="http://schemas.microsoft.com/office/drawing/2010/main" val="0"/>
              </a:ext>
            </a:extLst>
          </a:blip>
          <a:srcRect l="690" t="23835" r="42830" b="15258"/>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365314641"/>
      </p:ext>
    </p:extLst>
  </p:cSld>
  <p:clrMapOvr>
    <a:masterClrMapping/>
  </p:clrMapOvr>
  <p:transition spd="slow">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425025074"/>
      </p:ext>
    </p:extLst>
  </p:cSld>
  <p:clrMapOvr>
    <a:masterClrMapping/>
  </p:clrMapOvr>
  <p:transition spd="slow">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userDrawn="1"/>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a:t>
            </a:r>
            <a:r>
              <a:rPr lang="en-US" sz="980" dirty="0" smtClean="0">
                <a:solidFill>
                  <a:srgbClr val="FFFFFF"/>
                </a:solidFill>
                <a:cs typeface="Segoe UI" pitchFamily="34" charset="0"/>
              </a:rPr>
              <a:t>2015 </a:t>
            </a:r>
            <a:r>
              <a:rPr lang="en-US" sz="980" dirty="0">
                <a:solidFill>
                  <a:srgbClr val="FFFFFF"/>
                </a:solidFill>
                <a:cs typeface="Segoe UI" pitchFamily="34" charset="0"/>
              </a:rPr>
              <a:t>Microsoft Corporation. All rights reserved</a:t>
            </a:r>
            <a:r>
              <a:rPr lang="en-US" sz="980" dirty="0" smtClean="0">
                <a:solidFill>
                  <a:srgbClr val="FFFFFF"/>
                </a:solidFill>
                <a:cs typeface="Segoe UI" pitchFamily="34" charset="0"/>
              </a:rPr>
              <a:t>.</a:t>
            </a:r>
          </a:p>
          <a:p>
            <a:pPr algn="r" defTabSz="1242936" eaLnBrk="0" hangingPunct="0"/>
            <a:r>
              <a:rPr lang="en-US" sz="980" dirty="0" smtClean="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smtClean="0">
                <a:solidFill>
                  <a:srgbClr val="FFFFFF"/>
                </a:solidFill>
                <a:cs typeface="Segoe UI" pitchFamily="34" charset="0"/>
              </a:rPr>
              <a:t>MICROSOFT MAKES NO WARRANTIES, EXPRESS, IMPLIED OR STATUTORY, </a:t>
            </a:r>
            <a:br>
              <a:rPr lang="en-US" sz="980" dirty="0" smtClean="0">
                <a:solidFill>
                  <a:srgbClr val="FFFFFF"/>
                </a:solidFill>
                <a:cs typeface="Segoe UI" pitchFamily="34" charset="0"/>
              </a:rPr>
            </a:br>
            <a:r>
              <a:rPr lang="en-US" sz="980" dirty="0" smtClean="0">
                <a:solidFill>
                  <a:srgbClr val="FFFFFF"/>
                </a:solidFill>
                <a:cs typeface="Segoe UI" pitchFamily="34" charset="0"/>
              </a:rPr>
              <a:t>AS TO THE INFORMATION IN THIS PRESENTATION.</a:t>
            </a:r>
          </a:p>
          <a:p>
            <a:pPr algn="r" defTabSz="1242836" eaLnBrk="0" hangingPunct="0"/>
            <a:r>
              <a:rPr lang="en-US" sz="980" dirty="0" smtClean="0">
                <a:gradFill>
                  <a:gsLst>
                    <a:gs pos="12389">
                      <a:srgbClr val="FFFFFF"/>
                    </a:gs>
                    <a:gs pos="54000">
                      <a:srgbClr val="FFFFFF"/>
                    </a:gs>
                  </a:gsLst>
                  <a:lin ang="5400000" scaled="0"/>
                </a:gradFill>
                <a:cs typeface="Segoe UI" pitchFamily="34" charset="0"/>
              </a:rPr>
              <a:t> </a:t>
            </a:r>
            <a:endParaRPr lang="en-US" sz="980" dirty="0">
              <a:gradFill>
                <a:gsLst>
                  <a:gs pos="12389">
                    <a:srgbClr val="FFFFFF"/>
                  </a:gs>
                  <a:gs pos="54000">
                    <a:srgbClr val="FFFFFF"/>
                  </a:gs>
                </a:gsLst>
                <a:lin ang="5400000" scaled="0"/>
              </a:gradFill>
              <a:cs typeface="Segoe UI" pitchFamily="34" charset="0"/>
            </a:endParaRPr>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4172866877"/>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userDrawn="1"/>
        </p:nvPicPr>
        <p:blipFill rotWithShape="1">
          <a:blip r:embed="rId3">
            <a:extLst>
              <a:ext uri="{28A0092B-C50C-407E-A947-70E740481C1C}">
                <a14:useLocalDpi xmlns:a14="http://schemas.microsoft.com/office/drawing/2010/main" val="0"/>
              </a:ext>
            </a:extLst>
          </a:blip>
          <a:srcRect t="87640"/>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8" name="Picture 7"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7790462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Rectangle 4"/>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userDrawn="1"/>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smtClean="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5081567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5233205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52695268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78036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556016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userDrawn="1"/>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pic>
        <p:nvPicPr>
          <p:cNvPr id="8" name="Picture 7" descr="Identlockup.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267092968"/>
      </p:ext>
    </p:extLst>
  </p:cSld>
  <p:clrMapOvr>
    <a:masterClrMapping/>
  </p:clrMapOvr>
  <p:transition spd="slow">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smtClean="0"/>
              <a:t>Speaker name</a:t>
            </a:r>
            <a:endParaRPr lang="en-US" dirty="0"/>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smtClean="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smtClean="0"/>
              <a:t>ABC101</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1159800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74418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728835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Demo title</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7089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6299268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293898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_Content slide">
    <p:bg>
      <p:bgPr>
        <a:solidFill>
          <a:schemeClr val="bg1"/>
        </a:solidFill>
        <a:effectLst/>
      </p:bgPr>
    </p:bg>
    <p:spTree>
      <p:nvGrpSpPr>
        <p:cNvPr id="1" name=""/>
        <p:cNvGrpSpPr/>
        <p:nvPr/>
      </p:nvGrpSpPr>
      <p:grpSpPr>
        <a:xfrm>
          <a:off x="0" y="0"/>
          <a:ext cx="0" cy="0"/>
          <a:chOff x="0" y="0"/>
          <a:chExt cx="0" cy="0"/>
        </a:xfrm>
      </p:grpSpPr>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spTree>
    <p:extLst>
      <p:ext uri="{BB962C8B-B14F-4D97-AF65-F5344CB8AC3E}">
        <p14:creationId xmlns:p14="http://schemas.microsoft.com/office/powerpoint/2010/main" val="1998719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rotWithShape="1">
          <a:blip r:embed="rId2">
            <a:extLst>
              <a:ext uri="{28A0092B-C50C-407E-A947-70E740481C1C}">
                <a14:useLocalDpi xmlns:a14="http://schemas.microsoft.com/office/drawing/2010/main" val="0"/>
              </a:ext>
            </a:extLst>
          </a:blip>
          <a:srcRect l="690" t="23835" r="42830" b="15258"/>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680701581"/>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724847831"/>
      </p:ext>
    </p:extLst>
  </p:cSld>
  <p:clrMapOvr>
    <a:masterClrMapping/>
  </p:clrMapOvr>
  <p:transition spd="slow">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userDrawn="1"/>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a:t>
            </a:r>
            <a:r>
              <a:rPr lang="en-US" sz="980" dirty="0" smtClean="0">
                <a:solidFill>
                  <a:srgbClr val="FFFFFF"/>
                </a:solidFill>
                <a:cs typeface="Segoe UI" pitchFamily="34" charset="0"/>
              </a:rPr>
              <a:t>2015 </a:t>
            </a:r>
            <a:r>
              <a:rPr lang="en-US" sz="980" dirty="0">
                <a:solidFill>
                  <a:srgbClr val="FFFFFF"/>
                </a:solidFill>
                <a:cs typeface="Segoe UI" pitchFamily="34" charset="0"/>
              </a:rPr>
              <a:t>Microsoft Corporation. All rights reserved</a:t>
            </a:r>
            <a:r>
              <a:rPr lang="en-US" sz="980" dirty="0" smtClean="0">
                <a:solidFill>
                  <a:srgbClr val="FFFFFF"/>
                </a:solidFill>
                <a:cs typeface="Segoe UI" pitchFamily="34" charset="0"/>
              </a:rPr>
              <a:t>.</a:t>
            </a:r>
          </a:p>
          <a:p>
            <a:pPr algn="r" defTabSz="1242936" eaLnBrk="0" hangingPunct="0"/>
            <a:r>
              <a:rPr lang="en-US" sz="980" dirty="0" smtClean="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smtClean="0">
                <a:solidFill>
                  <a:srgbClr val="FFFFFF"/>
                </a:solidFill>
                <a:cs typeface="Segoe UI" pitchFamily="34" charset="0"/>
              </a:rPr>
              <a:t>MICROSOFT MAKES NO WARRANTIES, EXPRESS, IMPLIED OR STATUTORY, </a:t>
            </a:r>
            <a:br>
              <a:rPr lang="en-US" sz="980" dirty="0" smtClean="0">
                <a:solidFill>
                  <a:srgbClr val="FFFFFF"/>
                </a:solidFill>
                <a:cs typeface="Segoe UI" pitchFamily="34" charset="0"/>
              </a:rPr>
            </a:br>
            <a:r>
              <a:rPr lang="en-US" sz="980" dirty="0" smtClean="0">
                <a:solidFill>
                  <a:srgbClr val="FFFFFF"/>
                </a:solidFill>
                <a:cs typeface="Segoe UI" pitchFamily="34" charset="0"/>
              </a:rPr>
              <a:t>AS TO THE INFORMATION IN THIS PRESENTATION.</a:t>
            </a:r>
          </a:p>
          <a:p>
            <a:pPr algn="r" defTabSz="1242836" eaLnBrk="0" hangingPunct="0"/>
            <a:r>
              <a:rPr lang="en-US" sz="980" dirty="0" smtClean="0">
                <a:gradFill>
                  <a:gsLst>
                    <a:gs pos="12389">
                      <a:srgbClr val="FFFFFF"/>
                    </a:gs>
                    <a:gs pos="54000">
                      <a:srgbClr val="FFFFFF"/>
                    </a:gs>
                  </a:gsLst>
                  <a:lin ang="5400000" scaled="0"/>
                </a:gradFill>
                <a:cs typeface="Segoe UI" pitchFamily="34" charset="0"/>
              </a:rPr>
              <a:t> </a:t>
            </a:r>
            <a:endParaRPr lang="en-US" sz="980" dirty="0">
              <a:gradFill>
                <a:gsLst>
                  <a:gs pos="12389">
                    <a:srgbClr val="FFFFFF"/>
                  </a:gs>
                  <a:gs pos="54000">
                    <a:srgbClr val="FFFFFF"/>
                  </a:gs>
                </a:gsLst>
                <a:lin ang="5400000" scaled="0"/>
              </a:gradFill>
              <a:cs typeface="Segoe UI" pitchFamily="34" charset="0"/>
            </a:endParaRPr>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3163252632"/>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userDrawn="1"/>
        </p:nvPicPr>
        <p:blipFill rotWithShape="1">
          <a:blip r:embed="rId3">
            <a:extLst>
              <a:ext uri="{28A0092B-C50C-407E-A947-70E740481C1C}">
                <a14:useLocalDpi xmlns:a14="http://schemas.microsoft.com/office/drawing/2010/main" val="0"/>
              </a:ext>
            </a:extLst>
          </a:blip>
          <a:srcRect t="87640"/>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8" name="Picture 7"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157772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Rectangle 4"/>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userDrawn="1"/>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smtClean="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686733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6221620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07081828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27603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1706981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914400" y="533401"/>
            <a:ext cx="10363200" cy="2514600"/>
          </a:xfrm>
          <a:noFill/>
        </p:spPr>
        <p:txBody>
          <a:bodyPr numCol="1" anchor="b"/>
          <a:lstStyle>
            <a:lvl1pPr algn="r">
              <a:defRPr sz="4266" b="1">
                <a:solidFill>
                  <a:srgbClr val="22AFE7"/>
                </a:solidFill>
                <a:latin typeface="Calibri Light" pitchFamily="34" charset="0"/>
                <a:cs typeface="Segoe UI" pitchFamily="34" charset="0"/>
              </a:defRPr>
            </a:lvl1pPr>
          </a:lstStyle>
          <a:p>
            <a:r>
              <a:rPr lang="en-US" smtClean="0"/>
              <a:t>Click to edit Master title style</a:t>
            </a:r>
            <a:endParaRPr lang="en-US" dirty="0"/>
          </a:p>
        </p:txBody>
      </p:sp>
      <p:sp>
        <p:nvSpPr>
          <p:cNvPr id="32781" name="Subtitle 32780"/>
          <p:cNvSpPr>
            <a:spLocks noGrp="1" noChangeArrowheads="1"/>
          </p:cNvSpPr>
          <p:nvPr>
            <p:ph type="subTitle" idx="1"/>
          </p:nvPr>
        </p:nvSpPr>
        <p:spPr>
          <a:xfrm>
            <a:off x="2743201" y="3124200"/>
            <a:ext cx="8534400" cy="1295400"/>
          </a:xfrm>
        </p:spPr>
        <p:txBody>
          <a:bodyPr numCol="1"/>
          <a:lstStyle>
            <a:lvl1pPr marL="0" indent="0" algn="r">
              <a:buNone/>
              <a:defRPr b="0">
                <a:latin typeface="Calibri Light" pitchFamily="34" charset="0"/>
                <a:cs typeface="Segoe UI" pitchFamily="34" charset="0"/>
              </a:defRPr>
            </a:lvl1pPr>
          </a:lstStyle>
          <a:p>
            <a:r>
              <a:rPr lang="en-US" smtClean="0"/>
              <a:t>Click to edit Master subtitle style</a:t>
            </a:r>
            <a:endParaRPr lang="en-US" dirty="0"/>
          </a:p>
        </p:txBody>
      </p:sp>
      <p:pic>
        <p:nvPicPr>
          <p:cNvPr id="2" name="Picture 1" descr="ITedge_logo_CMYK.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200" y="4749800"/>
            <a:ext cx="6339282" cy="1540933"/>
          </a:xfrm>
          <a:prstGeom prst="rect">
            <a:avLst/>
          </a:prstGeom>
        </p:spPr>
      </p:pic>
    </p:spTree>
    <p:extLst>
      <p:ext uri="{BB962C8B-B14F-4D97-AF65-F5344CB8AC3E}">
        <p14:creationId xmlns:p14="http://schemas.microsoft.com/office/powerpoint/2010/main" val="97233847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Calibri"/>
                <a:ea typeface="+mj-ea"/>
                <a:cs typeface="Segoe UI"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Box 8"/>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 </a:t>
            </a:r>
            <a:r>
              <a:rPr lang="en-US" sz="1200" dirty="0" err="1" smtClean="0">
                <a:solidFill>
                  <a:srgbClr val="000000"/>
                </a:solidFill>
                <a:latin typeface="Calibri"/>
                <a:cs typeface="Mangal" pitchFamily="18" charset="0"/>
              </a:rPr>
              <a:t>ITEdgeintersection</a:t>
            </a:r>
            <a:r>
              <a:rPr lang="en-US" sz="1200" dirty="0" smtClean="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http://</a:t>
            </a:r>
            <a:r>
              <a:rPr lang="en-US" sz="1200" dirty="0" err="1" smtClean="0">
                <a:solidFill>
                  <a:srgbClr val="000000"/>
                </a:solidFill>
                <a:latin typeface="Calibri"/>
                <a:cs typeface="Mangal" pitchFamily="18" charset="0"/>
              </a:rPr>
              <a:t>www.ITEdgeintersection.com</a:t>
            </a:r>
            <a:r>
              <a:rPr lang="en-US" sz="1200" dirty="0" smtClean="0">
                <a:solidFill>
                  <a:srgbClr val="000000"/>
                </a:solidFill>
                <a:latin typeface="Calibri"/>
                <a:cs typeface="Mangal" pitchFamily="18" charset="0"/>
              </a:rPr>
              <a:t> </a:t>
            </a:r>
            <a:endParaRPr lang="en-US" sz="1200" dirty="0">
              <a:solidFill>
                <a:srgbClr val="000000"/>
              </a:solidFill>
              <a:latin typeface="Calibri"/>
              <a:cs typeface="Mangal" pitchFamily="18" charset="0"/>
            </a:endParaRPr>
          </a:p>
        </p:txBody>
      </p:sp>
      <p:pic>
        <p:nvPicPr>
          <p:cNvPr id="4" name="Picture 3"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673890098"/>
      </p:ext>
    </p:extLst>
  </p:cSld>
  <p:clrMapOvr>
    <a:masterClrMapping/>
  </p:clrMapOvr>
  <p:transition>
    <p:fade/>
  </p:transition>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mj-lt"/>
                <a:ea typeface="+mj-ea"/>
                <a:cs typeface="Segoe UI" pitchFamily="34" charset="0"/>
              </a:defRPr>
            </a:lvl1pPr>
          </a:lstStyle>
          <a:p>
            <a:r>
              <a:rPr lang="en-US" dirty="0" smtClean="0"/>
              <a:t>References</a:t>
            </a:r>
            <a:endParaRPr lang="en-US" dirty="0"/>
          </a:p>
        </p:txBody>
      </p:sp>
      <p:sp>
        <p:nvSpPr>
          <p:cNvPr id="8"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Box 8"/>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 </a:t>
            </a:r>
            <a:r>
              <a:rPr lang="en-US" sz="1200" dirty="0" err="1" smtClean="0">
                <a:solidFill>
                  <a:srgbClr val="000000"/>
                </a:solidFill>
                <a:latin typeface="Calibri"/>
                <a:cs typeface="Mangal" pitchFamily="18" charset="0"/>
              </a:rPr>
              <a:t>ITEdgeintersection</a:t>
            </a:r>
            <a:r>
              <a:rPr lang="en-US" sz="1200" dirty="0" smtClean="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http://</a:t>
            </a:r>
            <a:r>
              <a:rPr lang="en-US" sz="1200" dirty="0" err="1" smtClean="0">
                <a:solidFill>
                  <a:srgbClr val="000000"/>
                </a:solidFill>
                <a:latin typeface="Calibri"/>
                <a:cs typeface="Mangal" pitchFamily="18" charset="0"/>
              </a:rPr>
              <a:t>www.ITEdgeintersection.com</a:t>
            </a:r>
            <a:r>
              <a:rPr lang="en-US" sz="1200" dirty="0" smtClean="0">
                <a:solidFill>
                  <a:srgbClr val="000000"/>
                </a:solidFill>
                <a:latin typeface="Calibri"/>
                <a:cs typeface="Mangal" pitchFamily="18" charset="0"/>
              </a:rPr>
              <a:t> </a:t>
            </a:r>
            <a:endParaRPr lang="en-US" sz="1200" dirty="0">
              <a:solidFill>
                <a:srgbClr val="000000"/>
              </a:solidFill>
              <a:latin typeface="Calibri"/>
              <a:cs typeface="Mangal" pitchFamily="18" charset="0"/>
            </a:endParaRPr>
          </a:p>
        </p:txBody>
      </p:sp>
      <p:pic>
        <p:nvPicPr>
          <p:cNvPr id="10" name="Picture 9"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88945605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Click to edit Master title style</a:t>
            </a:r>
            <a:endParaRPr lang="en-US" dirty="0"/>
          </a:p>
        </p:txBody>
      </p:sp>
      <p:sp>
        <p:nvSpPr>
          <p:cNvPr id="5" name="Text Placeholder 4"/>
          <p:cNvSpPr>
            <a:spLocks noGrp="1"/>
          </p:cNvSpPr>
          <p:nvPr>
            <p:ph type="body" sz="quarter" idx="10"/>
          </p:nvPr>
        </p:nvSpPr>
        <p:spPr>
          <a:xfrm>
            <a:off x="1981200" y="1600201"/>
            <a:ext cx="8229600" cy="3962400"/>
          </a:xfrm>
          <a:solidFill>
            <a:schemeClr val="accent1">
              <a:lumMod val="20000"/>
              <a:lumOff val="80000"/>
            </a:schemeClr>
          </a:solidFill>
          <a:ln w="9525">
            <a:noFill/>
          </a:ln>
        </p:spPr>
        <p:txBody>
          <a:bodyPr numCol="1"/>
          <a:lstStyle>
            <a:lvl1pPr>
              <a:buNone/>
              <a:defRPr sz="2533" b="0">
                <a:latin typeface="Calibri"/>
              </a:defRPr>
            </a:lvl1pPr>
          </a:lstStyle>
          <a:p>
            <a:pPr lvl="0"/>
            <a:r>
              <a:rPr lang="en-US" dirty="0" smtClean="0"/>
              <a:t>Click to edit Master text styles</a:t>
            </a:r>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 </a:t>
            </a:r>
            <a:r>
              <a:rPr lang="en-US" sz="1200" dirty="0" err="1" smtClean="0">
                <a:solidFill>
                  <a:srgbClr val="000000"/>
                </a:solidFill>
                <a:latin typeface="Calibri"/>
                <a:cs typeface="Mangal" pitchFamily="18" charset="0"/>
              </a:rPr>
              <a:t>ITEdgeintersection</a:t>
            </a:r>
            <a:r>
              <a:rPr lang="en-US" sz="1200" dirty="0" smtClean="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http://</a:t>
            </a:r>
            <a:r>
              <a:rPr lang="en-US" sz="1200" dirty="0" err="1" smtClean="0">
                <a:solidFill>
                  <a:srgbClr val="000000"/>
                </a:solidFill>
                <a:latin typeface="Calibri"/>
                <a:cs typeface="Mangal" pitchFamily="18" charset="0"/>
              </a:rPr>
              <a:t>www.ITEdgeintersection.com</a:t>
            </a:r>
            <a:r>
              <a:rPr lang="en-US" sz="1200" dirty="0" smtClean="0">
                <a:solidFill>
                  <a:srgbClr val="000000"/>
                </a:solidFill>
                <a:latin typeface="Calibri"/>
                <a:cs typeface="Mangal" pitchFamily="18" charset="0"/>
              </a:rPr>
              <a:t> </a:t>
            </a:r>
            <a:endParaRPr lang="en-US" sz="1200" dirty="0">
              <a:solidFill>
                <a:srgbClr val="000000"/>
              </a:solidFill>
              <a:latin typeface="Calibri"/>
              <a:cs typeface="Mangal" pitchFamily="18" charset="0"/>
            </a:endParaRP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336643797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rtlCol="0"/>
          <a:lstStyle/>
          <a:p>
            <a:r>
              <a:rPr lang="en-US" dirty="0" smtClean="0"/>
              <a:t>Click to edit Master title style</a:t>
            </a:r>
            <a:endParaRPr lang="en-US" dirty="0"/>
          </a:p>
        </p:txBody>
      </p:sp>
      <p:sp>
        <p:nvSpPr>
          <p:cNvPr id="7" name="TextBox 6"/>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 </a:t>
            </a:r>
            <a:r>
              <a:rPr lang="en-US" sz="1200" dirty="0" err="1" smtClean="0">
                <a:solidFill>
                  <a:srgbClr val="000000"/>
                </a:solidFill>
                <a:latin typeface="Calibri"/>
                <a:cs typeface="Mangal" pitchFamily="18" charset="0"/>
              </a:rPr>
              <a:t>ITEdgeintersection</a:t>
            </a:r>
            <a:r>
              <a:rPr lang="en-US" sz="1200" dirty="0" smtClean="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http://</a:t>
            </a:r>
            <a:r>
              <a:rPr lang="en-US" sz="1200" dirty="0" err="1" smtClean="0">
                <a:solidFill>
                  <a:srgbClr val="000000"/>
                </a:solidFill>
                <a:latin typeface="Calibri"/>
                <a:cs typeface="Mangal" pitchFamily="18" charset="0"/>
              </a:rPr>
              <a:t>www.ITEdgeintersection.com</a:t>
            </a:r>
            <a:r>
              <a:rPr lang="en-US" sz="1200" dirty="0" smtClean="0">
                <a:solidFill>
                  <a:srgbClr val="000000"/>
                </a:solidFill>
                <a:latin typeface="Calibri"/>
                <a:cs typeface="Mangal" pitchFamily="18" charset="0"/>
              </a:rPr>
              <a:t> </a:t>
            </a:r>
            <a:endParaRPr lang="en-US" sz="1200" dirty="0">
              <a:solidFill>
                <a:srgbClr val="000000"/>
              </a:solidFill>
              <a:latin typeface="Calibri"/>
              <a:cs typeface="Mangal" pitchFamily="18" charset="0"/>
            </a:endParaRPr>
          </a:p>
        </p:txBody>
      </p:sp>
      <p:pic>
        <p:nvPicPr>
          <p:cNvPr id="8" name="Picture 7"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109125762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4"/>
            <a:ext cx="10363200" cy="1500186"/>
          </a:xfrm>
        </p:spPr>
        <p:txBody>
          <a:bodyPr numCol="1" anchor="b"/>
          <a:lstStyle>
            <a:lvl1pPr marL="0" indent="0">
              <a:buNone/>
              <a:defRPr sz="2800" i="0">
                <a:solidFill>
                  <a:schemeClr val="tx1"/>
                </a:solidFill>
              </a:defRPr>
            </a:lvl1pPr>
            <a:lvl2pPr marL="609498" indent="0">
              <a:buNone/>
              <a:defRPr sz="2400">
                <a:solidFill>
                  <a:schemeClr val="tx1">
                    <a:tint val="75000"/>
                  </a:schemeClr>
                </a:solidFill>
              </a:defRPr>
            </a:lvl2pPr>
            <a:lvl3pPr marL="1218996" indent="0">
              <a:buNone/>
              <a:defRPr sz="2133">
                <a:solidFill>
                  <a:schemeClr val="tx1">
                    <a:tint val="75000"/>
                  </a:schemeClr>
                </a:solidFill>
              </a:defRPr>
            </a:lvl3pPr>
            <a:lvl4pPr marL="1828494" indent="0">
              <a:buNone/>
              <a:defRPr sz="1866">
                <a:solidFill>
                  <a:schemeClr val="tx1">
                    <a:tint val="75000"/>
                  </a:schemeClr>
                </a:solidFill>
              </a:defRPr>
            </a:lvl4pPr>
            <a:lvl5pPr marL="2437991" indent="0">
              <a:buNone/>
              <a:defRPr sz="1866">
                <a:solidFill>
                  <a:schemeClr val="tx1">
                    <a:tint val="75000"/>
                  </a:schemeClr>
                </a:solidFill>
              </a:defRPr>
            </a:lvl5pPr>
            <a:lvl6pPr marL="3047489" indent="0">
              <a:buNone/>
              <a:defRPr sz="1866">
                <a:solidFill>
                  <a:schemeClr val="tx1">
                    <a:tint val="75000"/>
                  </a:schemeClr>
                </a:solidFill>
              </a:defRPr>
            </a:lvl6pPr>
            <a:lvl7pPr marL="3656988" indent="0">
              <a:buNone/>
              <a:defRPr sz="1866">
                <a:solidFill>
                  <a:schemeClr val="tx1">
                    <a:tint val="75000"/>
                  </a:schemeClr>
                </a:solidFill>
              </a:defRPr>
            </a:lvl7pPr>
            <a:lvl8pPr marL="4266485" indent="0">
              <a:buNone/>
              <a:defRPr sz="1866">
                <a:solidFill>
                  <a:schemeClr val="tx1">
                    <a:tint val="75000"/>
                  </a:schemeClr>
                </a:solidFill>
              </a:defRPr>
            </a:lvl8pPr>
            <a:lvl9pPr marL="4875983" indent="0">
              <a:buNone/>
              <a:defRPr sz="1866">
                <a:solidFill>
                  <a:schemeClr val="tx1">
                    <a:tint val="75000"/>
                  </a:schemeClr>
                </a:solidFill>
              </a:defRPr>
            </a:lvl9pPr>
          </a:lstStyle>
          <a:p>
            <a:pPr lvl="0"/>
            <a:r>
              <a:rPr lang="en-US" dirty="0" smtClean="0"/>
              <a:t>Click to edit Master text styles</a:t>
            </a:r>
          </a:p>
        </p:txBody>
      </p:sp>
      <p:sp>
        <p:nvSpPr>
          <p:cNvPr id="4" name="Title 3"/>
          <p:cNvSpPr>
            <a:spLocks noGrp="1"/>
          </p:cNvSpPr>
          <p:nvPr>
            <p:ph type="title"/>
          </p:nvPr>
        </p:nvSpPr>
        <p:spPr>
          <a:xfrm>
            <a:off x="914400" y="4495801"/>
            <a:ext cx="10363200" cy="762000"/>
          </a:xfrm>
        </p:spPr>
        <p:txBody>
          <a:bodyPr numCol="1"/>
          <a:lstStyle>
            <a:lvl1pPr algn="l">
              <a:defRPr>
                <a:solidFill>
                  <a:schemeClr val="tx1"/>
                </a:solidFill>
              </a:defRPr>
            </a:lvl1pPr>
          </a:lstStyle>
          <a:p>
            <a:r>
              <a:rPr lang="en-US" dirty="0" smtClean="0"/>
              <a:t>Click to edit Master title style</a:t>
            </a:r>
            <a:endParaRPr lang="en-US" dirty="0"/>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 </a:t>
            </a:r>
            <a:r>
              <a:rPr lang="en-US" sz="1200" dirty="0" err="1" smtClean="0">
                <a:solidFill>
                  <a:srgbClr val="000000"/>
                </a:solidFill>
                <a:latin typeface="Calibri"/>
                <a:cs typeface="Mangal" pitchFamily="18" charset="0"/>
              </a:rPr>
              <a:t>ITEdgeintersection</a:t>
            </a:r>
            <a:r>
              <a:rPr lang="en-US" sz="1200" dirty="0" smtClean="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http://</a:t>
            </a:r>
            <a:r>
              <a:rPr lang="en-US" sz="1200" dirty="0" err="1" smtClean="0">
                <a:solidFill>
                  <a:srgbClr val="000000"/>
                </a:solidFill>
                <a:latin typeface="Calibri"/>
                <a:cs typeface="Mangal" pitchFamily="18" charset="0"/>
              </a:rPr>
              <a:t>www.ITEdgeintersection.com</a:t>
            </a:r>
            <a:r>
              <a:rPr lang="en-US" sz="1200" dirty="0" smtClean="0">
                <a:solidFill>
                  <a:srgbClr val="000000"/>
                </a:solidFill>
                <a:latin typeface="Calibri"/>
                <a:cs typeface="Mangal" pitchFamily="18" charset="0"/>
              </a:rPr>
              <a:t> </a:t>
            </a:r>
            <a:endParaRPr lang="en-US" sz="1200" dirty="0">
              <a:solidFill>
                <a:srgbClr val="000000"/>
              </a:solidFill>
              <a:latin typeface="Calibri"/>
              <a:cs typeface="Mangal" pitchFamily="18" charset="0"/>
            </a:endParaRP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27818778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4"/>
            <a:ext cx="10363200" cy="1500186"/>
          </a:xfrm>
        </p:spPr>
        <p:txBody>
          <a:bodyPr numCol="1" anchor="b"/>
          <a:lstStyle>
            <a:lvl1pPr marL="0" indent="0">
              <a:buNone/>
              <a:defRPr sz="2800" i="0">
                <a:solidFill>
                  <a:schemeClr val="tx1"/>
                </a:solidFill>
              </a:defRPr>
            </a:lvl1pPr>
            <a:lvl2pPr marL="609498" indent="0">
              <a:buNone/>
              <a:defRPr sz="2400">
                <a:solidFill>
                  <a:schemeClr val="tx1">
                    <a:tint val="75000"/>
                  </a:schemeClr>
                </a:solidFill>
              </a:defRPr>
            </a:lvl2pPr>
            <a:lvl3pPr marL="1218996" indent="0">
              <a:buNone/>
              <a:defRPr sz="2133">
                <a:solidFill>
                  <a:schemeClr val="tx1">
                    <a:tint val="75000"/>
                  </a:schemeClr>
                </a:solidFill>
              </a:defRPr>
            </a:lvl3pPr>
            <a:lvl4pPr marL="1828494" indent="0">
              <a:buNone/>
              <a:defRPr sz="1866">
                <a:solidFill>
                  <a:schemeClr val="tx1">
                    <a:tint val="75000"/>
                  </a:schemeClr>
                </a:solidFill>
              </a:defRPr>
            </a:lvl4pPr>
            <a:lvl5pPr marL="2437991" indent="0">
              <a:buNone/>
              <a:defRPr sz="1866">
                <a:solidFill>
                  <a:schemeClr val="tx1">
                    <a:tint val="75000"/>
                  </a:schemeClr>
                </a:solidFill>
              </a:defRPr>
            </a:lvl5pPr>
            <a:lvl6pPr marL="3047489" indent="0">
              <a:buNone/>
              <a:defRPr sz="1866">
                <a:solidFill>
                  <a:schemeClr val="tx1">
                    <a:tint val="75000"/>
                  </a:schemeClr>
                </a:solidFill>
              </a:defRPr>
            </a:lvl6pPr>
            <a:lvl7pPr marL="3656988" indent="0">
              <a:buNone/>
              <a:defRPr sz="1866">
                <a:solidFill>
                  <a:schemeClr val="tx1">
                    <a:tint val="75000"/>
                  </a:schemeClr>
                </a:solidFill>
              </a:defRPr>
            </a:lvl7pPr>
            <a:lvl8pPr marL="4266485" indent="0">
              <a:buNone/>
              <a:defRPr sz="1866">
                <a:solidFill>
                  <a:schemeClr val="tx1">
                    <a:tint val="75000"/>
                  </a:schemeClr>
                </a:solidFill>
              </a:defRPr>
            </a:lvl8pPr>
            <a:lvl9pPr marL="4875983" indent="0">
              <a:buNone/>
              <a:defRPr sz="1866">
                <a:solidFill>
                  <a:schemeClr val="tx1">
                    <a:tint val="75000"/>
                  </a:schemeClr>
                </a:solidFill>
              </a:defRPr>
            </a:lvl9pPr>
          </a:lstStyle>
          <a:p>
            <a:pPr lvl="0"/>
            <a:r>
              <a:rPr lang="en-US" dirty="0" smtClean="0"/>
              <a:t>Click to edit Master text styles</a:t>
            </a:r>
          </a:p>
        </p:txBody>
      </p:sp>
      <p:sp>
        <p:nvSpPr>
          <p:cNvPr id="4" name="Title 3"/>
          <p:cNvSpPr>
            <a:spLocks noGrp="1"/>
          </p:cNvSpPr>
          <p:nvPr>
            <p:ph type="title"/>
          </p:nvPr>
        </p:nvSpPr>
        <p:spPr>
          <a:xfrm>
            <a:off x="914400" y="4495801"/>
            <a:ext cx="10363200" cy="762000"/>
          </a:xfrm>
        </p:spPr>
        <p:txBody>
          <a:bodyPr numCol="1"/>
          <a:lstStyle>
            <a:lvl1pPr algn="l">
              <a:defRPr>
                <a:solidFill>
                  <a:schemeClr val="tx1"/>
                </a:solidFill>
              </a:defRPr>
            </a:lvl1pPr>
          </a:lstStyle>
          <a:p>
            <a:r>
              <a:rPr lang="en-US" dirty="0" smtClean="0"/>
              <a:t>Click to edit Master title style</a:t>
            </a:r>
            <a:endParaRPr lang="en-US" dirty="0"/>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 </a:t>
            </a:r>
            <a:r>
              <a:rPr lang="en-US" sz="1200" dirty="0" err="1" smtClean="0">
                <a:solidFill>
                  <a:srgbClr val="000000"/>
                </a:solidFill>
                <a:latin typeface="Calibri"/>
                <a:cs typeface="Mangal" pitchFamily="18" charset="0"/>
              </a:rPr>
              <a:t>ITEdgeintersection</a:t>
            </a:r>
            <a:r>
              <a:rPr lang="en-US" sz="1200" dirty="0" smtClean="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http://</a:t>
            </a:r>
            <a:r>
              <a:rPr lang="en-US" sz="1200" dirty="0" err="1" smtClean="0">
                <a:solidFill>
                  <a:srgbClr val="000000"/>
                </a:solidFill>
                <a:latin typeface="Calibri"/>
                <a:cs typeface="Mangal" pitchFamily="18" charset="0"/>
              </a:rPr>
              <a:t>www.ITEdgeintersection.com</a:t>
            </a:r>
            <a:r>
              <a:rPr lang="en-US" sz="1200" dirty="0" smtClean="0">
                <a:solidFill>
                  <a:srgbClr val="000000"/>
                </a:solidFill>
                <a:latin typeface="Calibri"/>
                <a:cs typeface="Mangal" pitchFamily="18" charset="0"/>
              </a:rPr>
              <a:t> </a:t>
            </a:r>
            <a:endParaRPr lang="en-US" sz="1200" dirty="0">
              <a:solidFill>
                <a:srgbClr val="000000"/>
              </a:solidFill>
              <a:latin typeface="Calibri"/>
              <a:cs typeface="Mangal" pitchFamily="18" charset="0"/>
            </a:endParaRP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399434205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09600" y="390526"/>
            <a:ext cx="10972800" cy="762000"/>
          </a:xfrm>
        </p:spPr>
        <p:txBody>
          <a:bodyPr numCol="1"/>
          <a:lstStyle>
            <a:lvl1pPr algn="ctr">
              <a:defRPr>
                <a:solidFill>
                  <a:schemeClr val="tx1"/>
                </a:solidFill>
              </a:defRPr>
            </a:lvl1pPr>
          </a:lstStyle>
          <a:p>
            <a:r>
              <a:rPr lang="en-US" dirty="0" smtClean="0"/>
              <a:t>Demo</a:t>
            </a:r>
            <a:endParaRPr lang="en-US" dirty="0"/>
          </a:p>
        </p:txBody>
      </p:sp>
      <p:sp>
        <p:nvSpPr>
          <p:cNvPr id="11"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 </a:t>
            </a:r>
            <a:r>
              <a:rPr lang="en-US" sz="1200" dirty="0" err="1" smtClean="0">
                <a:solidFill>
                  <a:srgbClr val="000000"/>
                </a:solidFill>
                <a:latin typeface="Calibri"/>
                <a:cs typeface="Mangal" pitchFamily="18" charset="0"/>
              </a:rPr>
              <a:t>ITEdgeintersection</a:t>
            </a:r>
            <a:r>
              <a:rPr lang="en-US" sz="1200" dirty="0" smtClean="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http://</a:t>
            </a:r>
            <a:r>
              <a:rPr lang="en-US" sz="1200" dirty="0" err="1" smtClean="0">
                <a:solidFill>
                  <a:srgbClr val="000000"/>
                </a:solidFill>
                <a:latin typeface="Calibri"/>
                <a:cs typeface="Mangal" pitchFamily="18" charset="0"/>
              </a:rPr>
              <a:t>www.ITEdgeintersection.com</a:t>
            </a:r>
            <a:r>
              <a:rPr lang="en-US" sz="1200" dirty="0" smtClean="0">
                <a:solidFill>
                  <a:srgbClr val="000000"/>
                </a:solidFill>
                <a:latin typeface="Calibri"/>
                <a:cs typeface="Mangal" pitchFamily="18" charset="0"/>
              </a:rPr>
              <a:t> </a:t>
            </a:r>
            <a:endParaRPr lang="en-US" sz="1200" dirty="0">
              <a:solidFill>
                <a:srgbClr val="000000"/>
              </a:solidFill>
              <a:latin typeface="Calibri"/>
              <a:cs typeface="Mangal" pitchFamily="18" charset="0"/>
            </a:endParaRP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100228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83" indent="0">
              <a:buNone/>
              <a:defRPr/>
            </a:lvl3pPr>
            <a:lvl4pPr marL="448164" indent="0">
              <a:buNone/>
              <a:defRPr/>
            </a:lvl4pPr>
            <a:lvl5pPr marL="672246"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9686426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269933"/>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1954927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562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68569531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936029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userDrawn="1"/>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pic>
        <p:nvPicPr>
          <p:cNvPr id="8" name="Picture 7" descr="Identlockup.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387361987"/>
      </p:ext>
    </p:extLst>
  </p:cSld>
  <p:clrMapOvr>
    <a:masterClrMapping/>
  </p:clrMapOvr>
  <p:transition spd="slow">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smtClean="0"/>
              <a:t>Speaker name</a:t>
            </a:r>
            <a:endParaRPr lang="en-US" dirty="0"/>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smtClean="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smtClean="0"/>
              <a:t>ABC101</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143019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Demo title</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473442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3627349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404780352"/>
      </p:ext>
    </p:extLst>
  </p:cSld>
  <p:clrMapOvr>
    <a:masterClrMapping/>
  </p:clrMapOvr>
  <p:transition spd="slow">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userDrawn="1"/>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a:t>
            </a:r>
            <a:r>
              <a:rPr lang="en-US" sz="980" dirty="0" smtClean="0">
                <a:solidFill>
                  <a:srgbClr val="FFFFFF"/>
                </a:solidFill>
                <a:cs typeface="Segoe UI" pitchFamily="34" charset="0"/>
              </a:rPr>
              <a:t>2015 </a:t>
            </a:r>
            <a:r>
              <a:rPr lang="en-US" sz="980" dirty="0">
                <a:solidFill>
                  <a:srgbClr val="FFFFFF"/>
                </a:solidFill>
                <a:cs typeface="Segoe UI" pitchFamily="34" charset="0"/>
              </a:rPr>
              <a:t>Microsoft Corporation. All rights reserved</a:t>
            </a:r>
            <a:r>
              <a:rPr lang="en-US" sz="980" dirty="0" smtClean="0">
                <a:solidFill>
                  <a:srgbClr val="FFFFFF"/>
                </a:solidFill>
                <a:cs typeface="Segoe UI" pitchFamily="34" charset="0"/>
              </a:rPr>
              <a:t>.</a:t>
            </a:r>
          </a:p>
          <a:p>
            <a:pPr algn="r" defTabSz="1242936" eaLnBrk="0" hangingPunct="0"/>
            <a:r>
              <a:rPr lang="en-US" sz="980" dirty="0" smtClean="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smtClean="0">
                <a:solidFill>
                  <a:srgbClr val="FFFFFF"/>
                </a:solidFill>
                <a:cs typeface="Segoe UI" pitchFamily="34" charset="0"/>
              </a:rPr>
              <a:t>MICROSOFT MAKES NO WARRANTIES, EXPRESS, IMPLIED OR STATUTORY, </a:t>
            </a:r>
            <a:br>
              <a:rPr lang="en-US" sz="980" dirty="0" smtClean="0">
                <a:solidFill>
                  <a:srgbClr val="FFFFFF"/>
                </a:solidFill>
                <a:cs typeface="Segoe UI" pitchFamily="34" charset="0"/>
              </a:rPr>
            </a:br>
            <a:r>
              <a:rPr lang="en-US" sz="980" dirty="0" smtClean="0">
                <a:solidFill>
                  <a:srgbClr val="FFFFFF"/>
                </a:solidFill>
                <a:cs typeface="Segoe UI" pitchFamily="34" charset="0"/>
              </a:rPr>
              <a:t>AS TO THE INFORMATION IN THIS PRESENTATION.</a:t>
            </a:r>
          </a:p>
          <a:p>
            <a:pPr algn="r" defTabSz="1242836" eaLnBrk="0" hangingPunct="0"/>
            <a:r>
              <a:rPr lang="en-US" sz="980" dirty="0" smtClean="0">
                <a:gradFill>
                  <a:gsLst>
                    <a:gs pos="12389">
                      <a:srgbClr val="FFFFFF"/>
                    </a:gs>
                    <a:gs pos="54000">
                      <a:srgbClr val="FFFFFF"/>
                    </a:gs>
                  </a:gsLst>
                  <a:lin ang="5400000" scaled="0"/>
                </a:gradFill>
                <a:cs typeface="Segoe UI" pitchFamily="34" charset="0"/>
              </a:rPr>
              <a:t> </a:t>
            </a:r>
            <a:endParaRPr lang="en-US" sz="980" dirty="0">
              <a:gradFill>
                <a:gsLst>
                  <a:gs pos="12389">
                    <a:srgbClr val="FFFFFF"/>
                  </a:gs>
                  <a:gs pos="54000">
                    <a:srgbClr val="FFFFFF"/>
                  </a:gs>
                </a:gsLst>
                <a:lin ang="5400000" scaled="0"/>
              </a:gradFill>
              <a:cs typeface="Segoe UI" pitchFamily="34" charset="0"/>
            </a:endParaRPr>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1082793232"/>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4358176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2415670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963142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0580238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smtClean="0"/>
              <a:t>Lorem ipsum</a:t>
            </a:r>
            <a:endParaRPr lang="en-US" dirty="0"/>
          </a:p>
        </p:txBody>
      </p:sp>
    </p:spTree>
    <p:extLst>
      <p:ext uri="{BB962C8B-B14F-4D97-AF65-F5344CB8AC3E}">
        <p14:creationId xmlns:p14="http://schemas.microsoft.com/office/powerpoint/2010/main" val="294749058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002624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992702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14788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445736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299914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321967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93637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5313339"/>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theme" Target="../theme/theme1.xml"/><Relationship Id="rId35" Type="http://schemas.openxmlformats.org/officeDocument/2006/relationships/image" Target="../media/image1.png"/><Relationship Id="rId36"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Relationship Id="rId16" Type="http://schemas.openxmlformats.org/officeDocument/2006/relationships/slideLayout" Target="../slideLayouts/slideLayout49.xml"/><Relationship Id="rId17" Type="http://schemas.openxmlformats.org/officeDocument/2006/relationships/slideLayout" Target="../slideLayouts/slideLayout50.xml"/><Relationship Id="rId18" Type="http://schemas.openxmlformats.org/officeDocument/2006/relationships/theme" Target="../theme/theme2.xml"/><Relationship Id="rId19" Type="http://schemas.openxmlformats.org/officeDocument/2006/relationships/image" Target="../media/image12.png"/><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61.xml"/><Relationship Id="rId12" Type="http://schemas.openxmlformats.org/officeDocument/2006/relationships/slideLayout" Target="../slideLayouts/slideLayout62.xml"/><Relationship Id="rId13" Type="http://schemas.openxmlformats.org/officeDocument/2006/relationships/slideLayout" Target="../slideLayouts/slideLayout63.xml"/><Relationship Id="rId14" Type="http://schemas.openxmlformats.org/officeDocument/2006/relationships/slideLayout" Target="../slideLayouts/slideLayout64.xml"/><Relationship Id="rId15" Type="http://schemas.openxmlformats.org/officeDocument/2006/relationships/slideLayout" Target="../slideLayouts/slideLayout65.xml"/><Relationship Id="rId16" Type="http://schemas.openxmlformats.org/officeDocument/2006/relationships/slideLayout" Target="../slideLayouts/slideLayout66.xml"/><Relationship Id="rId17" Type="http://schemas.openxmlformats.org/officeDocument/2006/relationships/slideLayout" Target="../slideLayouts/slideLayout67.xml"/><Relationship Id="rId18" Type="http://schemas.openxmlformats.org/officeDocument/2006/relationships/theme" Target="../theme/theme3.xml"/><Relationship Id="rId19" Type="http://schemas.openxmlformats.org/officeDocument/2006/relationships/image" Target="../media/image12.png"/><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9" Type="http://schemas.openxmlformats.org/officeDocument/2006/relationships/slideLayout" Target="../slideLayouts/slideLayout59.xml"/><Relationship Id="rId10" Type="http://schemas.openxmlformats.org/officeDocument/2006/relationships/slideLayout" Target="../slideLayouts/slideLayout60.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78.xml"/><Relationship Id="rId12" Type="http://schemas.openxmlformats.org/officeDocument/2006/relationships/slideLayout" Target="../slideLayouts/slideLayout79.xml"/><Relationship Id="rId13" Type="http://schemas.openxmlformats.org/officeDocument/2006/relationships/slideLayout" Target="../slideLayouts/slideLayout80.xml"/><Relationship Id="rId14" Type="http://schemas.openxmlformats.org/officeDocument/2006/relationships/theme" Target="../theme/theme4.xml"/><Relationship Id="rId1" Type="http://schemas.openxmlformats.org/officeDocument/2006/relationships/slideLayout" Target="../slideLayouts/slideLayout68.xml"/><Relationship Id="rId2" Type="http://schemas.openxmlformats.org/officeDocument/2006/relationships/slideLayout" Target="../slideLayouts/slideLayout69.xml"/><Relationship Id="rId3" Type="http://schemas.openxmlformats.org/officeDocument/2006/relationships/slideLayout" Target="../slideLayouts/slideLayout70.xml"/><Relationship Id="rId4" Type="http://schemas.openxmlformats.org/officeDocument/2006/relationships/slideLayout" Target="../slideLayouts/slideLayout71.xml"/><Relationship Id="rId5" Type="http://schemas.openxmlformats.org/officeDocument/2006/relationships/slideLayout" Target="../slideLayouts/slideLayout72.xml"/><Relationship Id="rId6" Type="http://schemas.openxmlformats.org/officeDocument/2006/relationships/slideLayout" Target="../slideLayouts/slideLayout73.xml"/><Relationship Id="rId7" Type="http://schemas.openxmlformats.org/officeDocument/2006/relationships/slideLayout" Target="../slideLayouts/slideLayout74.xml"/><Relationship Id="rId8" Type="http://schemas.openxmlformats.org/officeDocument/2006/relationships/slideLayout" Target="../slideLayouts/slideLayout75.xml"/><Relationship Id="rId9" Type="http://schemas.openxmlformats.org/officeDocument/2006/relationships/slideLayout" Target="../slideLayouts/slideLayout76.xml"/><Relationship Id="rId10" Type="http://schemas.openxmlformats.org/officeDocument/2006/relationships/slideLayout" Target="../slideLayouts/slideLayout77.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theme" Target="../theme/theme5.xml"/><Relationship Id="rId8" Type="http://schemas.openxmlformats.org/officeDocument/2006/relationships/image" Target="../media/image12.png"/><Relationship Id="rId1" Type="http://schemas.openxmlformats.org/officeDocument/2006/relationships/slideLayout" Target="../slideLayouts/slideLayout81.xml"/><Relationship Id="rId2" Type="http://schemas.openxmlformats.org/officeDocument/2006/relationships/slideLayout" Target="../slideLayouts/slideLayout82.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95.xml"/><Relationship Id="rId20" Type="http://schemas.openxmlformats.org/officeDocument/2006/relationships/image" Target="../media/image12.png"/><Relationship Id="rId10" Type="http://schemas.openxmlformats.org/officeDocument/2006/relationships/slideLayout" Target="../slideLayouts/slideLayout96.xml"/><Relationship Id="rId11" Type="http://schemas.openxmlformats.org/officeDocument/2006/relationships/slideLayout" Target="../slideLayouts/slideLayout97.xml"/><Relationship Id="rId12" Type="http://schemas.openxmlformats.org/officeDocument/2006/relationships/slideLayout" Target="../slideLayouts/slideLayout98.xml"/><Relationship Id="rId13" Type="http://schemas.openxmlformats.org/officeDocument/2006/relationships/slideLayout" Target="../slideLayouts/slideLayout99.xml"/><Relationship Id="rId14" Type="http://schemas.openxmlformats.org/officeDocument/2006/relationships/slideLayout" Target="../slideLayouts/slideLayout100.xml"/><Relationship Id="rId15" Type="http://schemas.openxmlformats.org/officeDocument/2006/relationships/slideLayout" Target="../slideLayouts/slideLayout101.xml"/><Relationship Id="rId16" Type="http://schemas.openxmlformats.org/officeDocument/2006/relationships/slideLayout" Target="../slideLayouts/slideLayout102.xml"/><Relationship Id="rId17" Type="http://schemas.openxmlformats.org/officeDocument/2006/relationships/slideLayout" Target="../slideLayouts/slideLayout103.xml"/><Relationship Id="rId18" Type="http://schemas.openxmlformats.org/officeDocument/2006/relationships/slideLayout" Target="../slideLayouts/slideLayout104.xml"/><Relationship Id="rId19" Type="http://schemas.openxmlformats.org/officeDocument/2006/relationships/theme" Target="../theme/theme6.xml"/><Relationship Id="rId1" Type="http://schemas.openxmlformats.org/officeDocument/2006/relationships/slideLayout" Target="../slideLayouts/slideLayout87.xml"/><Relationship Id="rId2" Type="http://schemas.openxmlformats.org/officeDocument/2006/relationships/slideLayout" Target="../slideLayouts/slideLayout88.xml"/><Relationship Id="rId3" Type="http://schemas.openxmlformats.org/officeDocument/2006/relationships/slideLayout" Target="../slideLayouts/slideLayout89.xml"/><Relationship Id="rId4" Type="http://schemas.openxmlformats.org/officeDocument/2006/relationships/slideLayout" Target="../slideLayouts/slideLayout90.xml"/><Relationship Id="rId5" Type="http://schemas.openxmlformats.org/officeDocument/2006/relationships/slideLayout" Target="../slideLayouts/slideLayout91.xml"/><Relationship Id="rId6" Type="http://schemas.openxmlformats.org/officeDocument/2006/relationships/slideLayout" Target="../slideLayouts/slideLayout92.xml"/><Relationship Id="rId7" Type="http://schemas.openxmlformats.org/officeDocument/2006/relationships/slideLayout" Target="../slideLayouts/slideLayout93.xml"/><Relationship Id="rId8" Type="http://schemas.openxmlformats.org/officeDocument/2006/relationships/slideLayout" Target="../slideLayouts/slideLayout94.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115.xml"/><Relationship Id="rId12" Type="http://schemas.openxmlformats.org/officeDocument/2006/relationships/theme" Target="../theme/theme7.xml"/><Relationship Id="rId13" Type="http://schemas.openxmlformats.org/officeDocument/2006/relationships/image" Target="../media/image12.png"/><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126.xml"/><Relationship Id="rId12" Type="http://schemas.openxmlformats.org/officeDocument/2006/relationships/theme" Target="../theme/theme8.xml"/><Relationship Id="rId13" Type="http://schemas.openxmlformats.org/officeDocument/2006/relationships/image" Target="../media/image25.png"/><Relationship Id="rId1" Type="http://schemas.openxmlformats.org/officeDocument/2006/relationships/slideLayout" Target="../slideLayouts/slideLayout116.xml"/><Relationship Id="rId2" Type="http://schemas.openxmlformats.org/officeDocument/2006/relationships/slideLayout" Target="../slideLayouts/slideLayout117.xml"/><Relationship Id="rId3" Type="http://schemas.openxmlformats.org/officeDocument/2006/relationships/slideLayout" Target="../slideLayouts/slideLayout118.xml"/><Relationship Id="rId4" Type="http://schemas.openxmlformats.org/officeDocument/2006/relationships/slideLayout" Target="../slideLayouts/slideLayout119.xml"/><Relationship Id="rId5" Type="http://schemas.openxmlformats.org/officeDocument/2006/relationships/slideLayout" Target="../slideLayouts/slideLayout120.xml"/><Relationship Id="rId6" Type="http://schemas.openxmlformats.org/officeDocument/2006/relationships/slideLayout" Target="../slideLayouts/slideLayout121.xml"/><Relationship Id="rId7" Type="http://schemas.openxmlformats.org/officeDocument/2006/relationships/slideLayout" Target="../slideLayouts/slideLayout122.xml"/><Relationship Id="rId8" Type="http://schemas.openxmlformats.org/officeDocument/2006/relationships/slideLayout" Target="../slideLayouts/slideLayout123.xml"/><Relationship Id="rId9" Type="http://schemas.openxmlformats.org/officeDocument/2006/relationships/slideLayout" Target="../slideLayouts/slideLayout124.xml"/><Relationship Id="rId10" Type="http://schemas.openxmlformats.org/officeDocument/2006/relationships/slideLayout" Target="../slideLayouts/slideLayout1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830" r:id="rId33"/>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03280939"/>
      </p:ext>
    </p:extLst>
  </p:cSld>
  <p:clrMap bg1="dk1" tx1="lt1" bg2="dk2" tx2="lt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342101281"/>
      </p:ext>
    </p:extLst>
  </p:cSld>
  <p:clrMap bg1="dk1" tx1="lt1" bg2="dk2" tx2="lt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a:xfrm>
            <a:off x="609600" y="1371600"/>
            <a:ext cx="109728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8" name="Rectangle 1026"/>
          <p:cNvSpPr>
            <a:spLocks noGrp="1" noChangeArrowheads="1"/>
          </p:cNvSpPr>
          <p:nvPr>
            <p:ph type="title"/>
          </p:nvPr>
        </p:nvSpPr>
        <p:spPr>
          <a:xfrm>
            <a:off x="609600" y="304800"/>
            <a:ext cx="109728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Tree>
    <p:extLst>
      <p:ext uri="{BB962C8B-B14F-4D97-AF65-F5344CB8AC3E}">
        <p14:creationId xmlns:p14="http://schemas.microsoft.com/office/powerpoint/2010/main" val="1426642257"/>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 id="2147483825" r:id="rId10"/>
    <p:sldLayoutId id="2147483826" r:id="rId11"/>
    <p:sldLayoutId id="2147483827" r:id="rId12"/>
    <p:sldLayoutId id="2147483828" r:id="rId13"/>
  </p:sldLayoutIdLst>
  <p:transition>
    <p:fade/>
  </p:transition>
  <p:hf hdr="0" ftr="0" dt="0"/>
  <p:txStyles>
    <p:titleStyle>
      <a:lvl1pPr marL="0" indent="0" algn="ctr" defTabSz="-18494452" rtl="0" eaLnBrk="1" fontAlgn="base" hangingPunct="1">
        <a:spcBef>
          <a:spcPct val="0"/>
        </a:spcBef>
        <a:spcAft>
          <a:spcPct val="0"/>
        </a:spcAft>
        <a:defRPr lang="en-US" sz="3866" b="1" dirty="0" smtClean="0">
          <a:solidFill>
            <a:schemeClr val="tx2"/>
          </a:solidFill>
          <a:latin typeface="Calibri"/>
          <a:ea typeface="+mj-ea"/>
          <a:cs typeface="Segoe UI" pitchFamily="34" charset="0"/>
        </a:defRPr>
      </a:lvl1pPr>
      <a:lvl2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2pPr>
      <a:lvl3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3pPr>
      <a:lvl4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4pPr>
      <a:lvl5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5pPr>
      <a:lvl6pPr marL="609498" algn="l" eaLnBrk="1" fontAlgn="base" hangingPunct="1">
        <a:spcBef>
          <a:spcPct val="0"/>
        </a:spcBef>
        <a:spcAft>
          <a:spcPct val="0"/>
        </a:spcAft>
        <a:defRPr sz="3733" b="1">
          <a:solidFill>
            <a:schemeClr val="tx2">
              <a:alpha val="100000"/>
            </a:schemeClr>
          </a:solidFill>
          <a:latin typeface="Verdana"/>
        </a:defRPr>
      </a:lvl6pPr>
      <a:lvl7pPr marL="1218996" algn="l" eaLnBrk="1" fontAlgn="base" hangingPunct="1">
        <a:spcBef>
          <a:spcPct val="0"/>
        </a:spcBef>
        <a:spcAft>
          <a:spcPct val="0"/>
        </a:spcAft>
        <a:defRPr sz="3733" b="1">
          <a:solidFill>
            <a:schemeClr val="tx2">
              <a:alpha val="100000"/>
            </a:schemeClr>
          </a:solidFill>
          <a:latin typeface="Verdana"/>
        </a:defRPr>
      </a:lvl7pPr>
      <a:lvl8pPr marL="1828494" algn="l" eaLnBrk="1" fontAlgn="base" hangingPunct="1">
        <a:spcBef>
          <a:spcPct val="0"/>
        </a:spcBef>
        <a:spcAft>
          <a:spcPct val="0"/>
        </a:spcAft>
        <a:defRPr sz="3733" b="1">
          <a:solidFill>
            <a:schemeClr val="tx2">
              <a:alpha val="100000"/>
            </a:schemeClr>
          </a:solidFill>
          <a:latin typeface="Verdana"/>
        </a:defRPr>
      </a:lvl8pPr>
      <a:lvl9pPr marL="2437991" algn="l" eaLnBrk="1" fontAlgn="base" hangingPunct="1">
        <a:spcBef>
          <a:spcPct val="0"/>
        </a:spcBef>
        <a:spcAft>
          <a:spcPct val="0"/>
        </a:spcAft>
        <a:defRPr sz="3733" b="1">
          <a:solidFill>
            <a:schemeClr val="tx2">
              <a:alpha val="100000"/>
            </a:schemeClr>
          </a:solidFill>
          <a:latin typeface="Verdana"/>
        </a:defRPr>
      </a:lvl9pPr>
    </p:titleStyle>
    <p:bodyStyle>
      <a:lvl1pPr marL="457124" indent="-457124" algn="l" defTabSz="-18494452" rtl="0" eaLnBrk="1" fontAlgn="base" hangingPunct="1">
        <a:spcBef>
          <a:spcPct val="20000"/>
        </a:spcBef>
        <a:spcAft>
          <a:spcPct val="0"/>
        </a:spcAft>
        <a:buFont typeface="Wingdings" pitchFamily="2" charset="2"/>
        <a:buChar char="§"/>
        <a:defRPr sz="2800" b="1">
          <a:solidFill>
            <a:schemeClr val="tx1"/>
          </a:solidFill>
          <a:latin typeface="Calibri" pitchFamily="34" charset="0"/>
          <a:ea typeface="+mn-ea"/>
          <a:cs typeface="Segoe UI" pitchFamily="34" charset="0"/>
        </a:defRPr>
      </a:lvl1pPr>
      <a:lvl2pPr marL="990434" indent="-380936" algn="l" defTabSz="-18494452" rtl="0" eaLnBrk="1" fontAlgn="base" hangingPunct="1">
        <a:spcBef>
          <a:spcPct val="20000"/>
        </a:spcBef>
        <a:spcAft>
          <a:spcPct val="0"/>
        </a:spcAft>
        <a:buSzPct val="50000"/>
        <a:buFont typeface="Wingdings" pitchFamily="2" charset="2"/>
        <a:buChar char="o"/>
        <a:defRPr sz="2533">
          <a:solidFill>
            <a:schemeClr val="tx1"/>
          </a:solidFill>
          <a:latin typeface="Calibri Light" pitchFamily="34" charset="0"/>
          <a:cs typeface="Segoe UI" pitchFamily="34" charset="0"/>
        </a:defRPr>
      </a:lvl2pPr>
      <a:lvl3pPr marL="1523745" indent="-304749" algn="l" defTabSz="-18494452" rtl="0" eaLnBrk="1" fontAlgn="base" hangingPunct="1">
        <a:spcBef>
          <a:spcPct val="20000"/>
        </a:spcBef>
        <a:spcAft>
          <a:spcPct val="0"/>
        </a:spcAft>
        <a:buSzPct val="50000"/>
        <a:buFont typeface="Wingdings" pitchFamily="2" charset="2"/>
        <a:buChar char="o"/>
        <a:defRPr sz="2266">
          <a:solidFill>
            <a:schemeClr val="tx1"/>
          </a:solidFill>
          <a:latin typeface="Calibri Light" pitchFamily="34" charset="0"/>
          <a:cs typeface="Segoe UI" pitchFamily="34" charset="0"/>
        </a:defRPr>
      </a:lvl3pPr>
      <a:lvl4pPr marL="2133243" indent="-304749" algn="l" defTabSz="-18494452" rtl="0" eaLnBrk="1" fontAlgn="base" hangingPunct="1">
        <a:spcBef>
          <a:spcPct val="20000"/>
        </a:spcBef>
        <a:spcAft>
          <a:spcPct val="0"/>
        </a:spcAft>
        <a:buSzPct val="50000"/>
        <a:buFont typeface="Wingdings" pitchFamily="2" charset="2"/>
        <a:buChar char="o"/>
        <a:defRPr sz="2000">
          <a:solidFill>
            <a:schemeClr val="tx1"/>
          </a:solidFill>
          <a:latin typeface="Calibri Light" pitchFamily="34" charset="0"/>
          <a:cs typeface="Segoe UI" pitchFamily="34" charset="0"/>
        </a:defRPr>
      </a:lvl4pPr>
      <a:lvl5pPr marL="2742740" indent="-304749" algn="l" defTabSz="-18494452" rtl="0" eaLnBrk="1" fontAlgn="base" hangingPunct="1">
        <a:spcBef>
          <a:spcPct val="20000"/>
        </a:spcBef>
        <a:spcAft>
          <a:spcPct val="0"/>
        </a:spcAft>
        <a:buSzPct val="50000"/>
        <a:buFont typeface="Wingdings" pitchFamily="2" charset="2"/>
        <a:buChar char="o"/>
        <a:defRPr sz="1733">
          <a:solidFill>
            <a:schemeClr val="tx1"/>
          </a:solidFill>
          <a:latin typeface="Calibri Light" pitchFamily="34" charset="0"/>
          <a:cs typeface="Segoe UI" pitchFamily="34" charset="0"/>
        </a:defRPr>
      </a:lvl5pPr>
      <a:lvl6pPr marL="3352239"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6pPr>
      <a:lvl7pPr marL="3961736"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7pPr>
      <a:lvl8pPr marL="4571234"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8pPr>
      <a:lvl9pPr marL="5180732"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09498" algn="l" eaLnBrk="1" fontAlgn="base" hangingPunct="1">
        <a:spcBef>
          <a:spcPct val="0"/>
        </a:spcBef>
        <a:spcAft>
          <a:spcPct val="0"/>
        </a:spcAft>
        <a:defRPr>
          <a:solidFill>
            <a:schemeClr val="tx1">
              <a:alpha val="100000"/>
            </a:schemeClr>
          </a:solidFill>
          <a:latin typeface="Arial"/>
        </a:defRPr>
      </a:lvl2pPr>
      <a:lvl3pPr marL="1218996" algn="l" eaLnBrk="1" fontAlgn="base" hangingPunct="1">
        <a:spcBef>
          <a:spcPct val="0"/>
        </a:spcBef>
        <a:spcAft>
          <a:spcPct val="0"/>
        </a:spcAft>
        <a:defRPr>
          <a:solidFill>
            <a:schemeClr val="tx1">
              <a:alpha val="100000"/>
            </a:schemeClr>
          </a:solidFill>
          <a:latin typeface="Arial"/>
        </a:defRPr>
      </a:lvl3pPr>
      <a:lvl4pPr marL="1828494" algn="l" eaLnBrk="1" fontAlgn="base" hangingPunct="1">
        <a:spcBef>
          <a:spcPct val="0"/>
        </a:spcBef>
        <a:spcAft>
          <a:spcPct val="0"/>
        </a:spcAft>
        <a:defRPr>
          <a:solidFill>
            <a:schemeClr val="tx1">
              <a:alpha val="100000"/>
            </a:schemeClr>
          </a:solidFill>
          <a:latin typeface="Arial"/>
        </a:defRPr>
      </a:lvl4pPr>
      <a:lvl5pPr marL="2437991" algn="l" eaLnBrk="1" fontAlgn="base" hangingPunct="1">
        <a:spcBef>
          <a:spcPct val="0"/>
        </a:spcBef>
        <a:spcAft>
          <a:spcPct val="0"/>
        </a:spcAft>
        <a:defRPr>
          <a:solidFill>
            <a:schemeClr val="tx1">
              <a:alpha val="100000"/>
            </a:schemeClr>
          </a:solidFill>
          <a:latin typeface="Arial"/>
        </a:defRPr>
      </a:lvl5pPr>
      <a:lvl6pPr marL="3047489" algn="l" eaLnBrk="1" fontAlgn="base" hangingPunct="1">
        <a:spcBef>
          <a:spcPct val="0"/>
        </a:spcBef>
        <a:spcAft>
          <a:spcPct val="0"/>
        </a:spcAft>
        <a:defRPr>
          <a:solidFill>
            <a:schemeClr val="tx1">
              <a:alpha val="100000"/>
            </a:schemeClr>
          </a:solidFill>
          <a:latin typeface="Arial"/>
        </a:defRPr>
      </a:lvl6pPr>
      <a:lvl7pPr marL="3656988" algn="l" eaLnBrk="1" fontAlgn="base" hangingPunct="1">
        <a:spcBef>
          <a:spcPct val="0"/>
        </a:spcBef>
        <a:spcAft>
          <a:spcPct val="0"/>
        </a:spcAft>
        <a:defRPr>
          <a:solidFill>
            <a:schemeClr val="tx1">
              <a:alpha val="100000"/>
            </a:schemeClr>
          </a:solidFill>
          <a:latin typeface="Arial"/>
        </a:defRPr>
      </a:lvl7pPr>
      <a:lvl8pPr marL="4266485" algn="l" eaLnBrk="1" fontAlgn="base" hangingPunct="1">
        <a:spcBef>
          <a:spcPct val="0"/>
        </a:spcBef>
        <a:spcAft>
          <a:spcPct val="0"/>
        </a:spcAft>
        <a:defRPr>
          <a:solidFill>
            <a:schemeClr val="tx1">
              <a:alpha val="100000"/>
            </a:schemeClr>
          </a:solidFill>
          <a:latin typeface="Arial"/>
        </a:defRPr>
      </a:lvl8pPr>
      <a:lvl9pPr marL="4875983" algn="l" eaLnBrk="1" fontAlgn="base" hangingPunct="1">
        <a:spcBef>
          <a:spcPct val="0"/>
        </a:spcBef>
        <a:spcAft>
          <a:spcPct val="0"/>
        </a:spcAft>
        <a:defRPr>
          <a:solidFill>
            <a:schemeClr val="tx1">
              <a:alpha val="100000"/>
            </a:schemeClr>
          </a:solidFill>
          <a:latin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75548080"/>
      </p:ext>
    </p:extLst>
  </p:cSld>
  <p:clrMap bg1="dk1" tx1="lt1" bg2="dk2" tx2="lt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p:nvPicPr>
        <p:blipFill>
          <a:blip r:embed="rId2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12321361"/>
      </p:ext>
    </p:extLst>
  </p:cSld>
  <p:clrMap bg1="dk1" tx1="lt1" bg2="dk2" tx2="lt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811504004"/>
      </p:ext>
    </p:extLst>
  </p:cSld>
  <p:clrMap bg1="dk1" tx1="lt1" bg2="dk2" tx2="lt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bg2"/>
              </a:gs>
              <a:gs pos="100000">
                <a:schemeClr val="bg2"/>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bg2"/>
              </a:gs>
              <a:gs pos="100000">
                <a:schemeClr val="bg2"/>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bg2"/>
              </a:gs>
              <a:gs pos="100000">
                <a:schemeClr val="bg2"/>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bg2"/>
              </a:gs>
              <a:gs pos="100000">
                <a:schemeClr val="bg2"/>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1574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472642"/>
            <a:ext cx="11541549" cy="2769989"/>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Box 6"/>
          <p:cNvSpPr txBox="1"/>
          <p:nvPr/>
        </p:nvSpPr>
        <p:spPr>
          <a:xfrm>
            <a:off x="5038145" y="6439306"/>
            <a:ext cx="2114154" cy="442007"/>
          </a:xfrm>
          <a:prstGeom prst="rect">
            <a:avLst/>
          </a:prstGeom>
          <a:noFill/>
        </p:spPr>
        <p:txBody>
          <a:bodyPr wrap="non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smtClean="0">
                <a:ln>
                  <a:noFill/>
                </a:ln>
                <a:solidFill>
                  <a:prstClr val="white"/>
                </a:solidFill>
                <a:effectLst/>
                <a:uLnTx/>
                <a:uFillTx/>
                <a:latin typeface="Segoe UI"/>
                <a:ea typeface="+mn-ea"/>
                <a:cs typeface="+mn-cs"/>
              </a:rPr>
              <a:t>MICROSOFT CONFIDENTIAL</a:t>
            </a:r>
          </a:p>
        </p:txBody>
      </p:sp>
      <p:pic>
        <p:nvPicPr>
          <p:cNvPr id="8" name="Picture 7"/>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bwMode="invGray">
          <a:xfrm>
            <a:off x="10790046" y="6500884"/>
            <a:ext cx="1277671" cy="280008"/>
          </a:xfrm>
          <a:prstGeom prst="rect">
            <a:avLst/>
          </a:prstGeom>
        </p:spPr>
      </p:pic>
    </p:spTree>
    <p:extLst>
      <p:ext uri="{BB962C8B-B14F-4D97-AF65-F5344CB8AC3E}">
        <p14:creationId xmlns:p14="http://schemas.microsoft.com/office/powerpoint/2010/main" val="2272732125"/>
      </p:ext>
    </p:extLst>
  </p:cSld>
  <p:clrMap bg1="dk1" tx1="lt1" bg2="dk2" tx2="lt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image" Target="../media/image65.png"/><Relationship Id="rId12" Type="http://schemas.openxmlformats.org/officeDocument/2006/relationships/image" Target="../media/image66.png"/><Relationship Id="rId13" Type="http://schemas.openxmlformats.org/officeDocument/2006/relationships/image" Target="../media/image67.png"/><Relationship Id="rId14" Type="http://schemas.openxmlformats.org/officeDocument/2006/relationships/image" Target="../media/image68.png"/><Relationship Id="rId15" Type="http://schemas.openxmlformats.org/officeDocument/2006/relationships/image" Target="../media/image69.png"/><Relationship Id="rId16" Type="http://schemas.openxmlformats.org/officeDocument/2006/relationships/image" Target="../media/image70.png"/><Relationship Id="rId17" Type="http://schemas.openxmlformats.org/officeDocument/2006/relationships/image" Target="../media/image71.png"/><Relationship Id="rId18" Type="http://schemas.openxmlformats.org/officeDocument/2006/relationships/image" Target="../media/image72.png"/><Relationship Id="rId19" Type="http://schemas.openxmlformats.org/officeDocument/2006/relationships/image" Target="../media/image73.png"/><Relationship Id="rId1" Type="http://schemas.openxmlformats.org/officeDocument/2006/relationships/slideLayout" Target="../slideLayouts/slideLayout27.xml"/><Relationship Id="rId2" Type="http://schemas.openxmlformats.org/officeDocument/2006/relationships/notesSlide" Target="../notesSlides/notesSlide10.xml"/><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8" Type="http://schemas.openxmlformats.org/officeDocument/2006/relationships/image" Target="../media/image62.png"/><Relationship Id="rId9" Type="http://schemas.openxmlformats.org/officeDocument/2006/relationships/image" Target="../media/image63.png"/><Relationship Id="rId10" Type="http://schemas.openxmlformats.org/officeDocument/2006/relationships/image" Target="../media/image6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74.emf"/><Relationship Id="rId4" Type="http://schemas.openxmlformats.org/officeDocument/2006/relationships/image" Target="../media/image75.emf"/><Relationship Id="rId5" Type="http://schemas.openxmlformats.org/officeDocument/2006/relationships/image" Target="../media/image76.emf"/><Relationship Id="rId1" Type="http://schemas.openxmlformats.org/officeDocument/2006/relationships/slideLayout" Target="../slideLayouts/slideLayout4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image" Target="../media/image76.emf"/><Relationship Id="rId3" Type="http://schemas.openxmlformats.org/officeDocument/2006/relationships/image" Target="../media/image7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7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7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image" Target="../media/image8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8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3" Type="http://schemas.openxmlformats.org/officeDocument/2006/relationships/image" Target="../media/image54.emf"/><Relationship Id="rId4" Type="http://schemas.openxmlformats.org/officeDocument/2006/relationships/image" Target="../media/image55.emf"/><Relationship Id="rId1" Type="http://schemas.openxmlformats.org/officeDocument/2006/relationships/slideLayout" Target="../slideLayouts/slideLayout27.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image" Target="../media/image86.png"/><Relationship Id="rId6" Type="http://schemas.openxmlformats.org/officeDocument/2006/relationships/image" Target="../media/image87.png"/><Relationship Id="rId7" Type="http://schemas.openxmlformats.org/officeDocument/2006/relationships/image" Target="../media/image88.jpg"/><Relationship Id="rId8" Type="http://schemas.openxmlformats.org/officeDocument/2006/relationships/image" Target="../media/image89.png"/><Relationship Id="rId1" Type="http://schemas.openxmlformats.org/officeDocument/2006/relationships/slideLayout" Target="../slideLayouts/slideLayout27.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8.xml"/><Relationship Id="rId3" Type="http://schemas.openxmlformats.org/officeDocument/2006/relationships/image" Target="../media/image9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blogs.technet.com/b/dataplatforminsider/archive/2014/09/25/using-ssds-in-azure-vms-to-store-sql-server-tempdb-and-buffer-pool-extensions.aspx"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9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92.png"/></Relationships>
</file>

<file path=ppt/slides/_rels/slide32.xml.rels><?xml version="1.0" encoding="UTF-8" standalone="yes"?>
<Relationships xmlns="http://schemas.openxmlformats.org/package/2006/relationships"><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tags" Target="../tags/tag6.xml"/><Relationship Id="rId7" Type="http://schemas.openxmlformats.org/officeDocument/2006/relationships/slideLayout" Target="../slideLayouts/slideLayout5.xml"/><Relationship Id="rId8" Type="http://schemas.openxmlformats.org/officeDocument/2006/relationships/notesSlide" Target="../notesSlides/notesSlide24.xml"/><Relationship Id="rId9" Type="http://schemas.openxmlformats.org/officeDocument/2006/relationships/oleObject" Target="../embeddings/oleObject1.bin"/><Relationship Id="rId10" Type="http://schemas.openxmlformats.org/officeDocument/2006/relationships/image" Target="../media/image93.emf"/><Relationship Id="rId11" Type="http://schemas.openxmlformats.org/officeDocument/2006/relationships/image" Target="../media/image94.png"/><Relationship Id="rId1" Type="http://schemas.openxmlformats.org/officeDocument/2006/relationships/vmlDrawing" Target="../drawings/vmlDrawing1.vml"/><Relationship Id="rId2" Type="http://schemas.openxmlformats.org/officeDocument/2006/relationships/tags" Target="../tags/tag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95.jpeg"/></Relationships>
</file>

<file path=ppt/slides/_rels/slide34.xml.rels><?xml version="1.0" encoding="UTF-8" standalone="yes"?>
<Relationships xmlns="http://schemas.openxmlformats.org/package/2006/relationships"><Relationship Id="rId3" Type="http://schemas.openxmlformats.org/officeDocument/2006/relationships/image" Target="../media/image95.jpeg"/><Relationship Id="rId4" Type="http://schemas.openxmlformats.org/officeDocument/2006/relationships/image" Target="../media/image96.png"/><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35.xml.rels><?xml version="1.0" encoding="UTF-8" standalone="yes"?>
<Relationships xmlns="http://schemas.openxmlformats.org/package/2006/relationships"><Relationship Id="rId9" Type="http://schemas.openxmlformats.org/officeDocument/2006/relationships/tags" Target="../tags/tag15.xml"/><Relationship Id="rId20" Type="http://schemas.openxmlformats.org/officeDocument/2006/relationships/notesSlide" Target="../notesSlides/notesSlide27.xml"/><Relationship Id="rId10" Type="http://schemas.openxmlformats.org/officeDocument/2006/relationships/tags" Target="../tags/tag16.xml"/><Relationship Id="rId11" Type="http://schemas.openxmlformats.org/officeDocument/2006/relationships/tags" Target="../tags/tag17.xml"/><Relationship Id="rId12" Type="http://schemas.openxmlformats.org/officeDocument/2006/relationships/tags" Target="../tags/tag18.xml"/><Relationship Id="rId13" Type="http://schemas.openxmlformats.org/officeDocument/2006/relationships/tags" Target="../tags/tag19.xml"/><Relationship Id="rId14" Type="http://schemas.openxmlformats.org/officeDocument/2006/relationships/tags" Target="../tags/tag20.xml"/><Relationship Id="rId15" Type="http://schemas.openxmlformats.org/officeDocument/2006/relationships/tags" Target="../tags/tag21.xml"/><Relationship Id="rId16" Type="http://schemas.openxmlformats.org/officeDocument/2006/relationships/tags" Target="../tags/tag22.xml"/><Relationship Id="rId17" Type="http://schemas.openxmlformats.org/officeDocument/2006/relationships/tags" Target="../tags/tag23.xml"/><Relationship Id="rId18" Type="http://schemas.openxmlformats.org/officeDocument/2006/relationships/tags" Target="../tags/tag24.xml"/><Relationship Id="rId19" Type="http://schemas.openxmlformats.org/officeDocument/2006/relationships/slideLayout" Target="../slideLayouts/slideLayout28.xml"/><Relationship Id="rId1" Type="http://schemas.openxmlformats.org/officeDocument/2006/relationships/tags" Target="../tags/tag7.xml"/><Relationship Id="rId2" Type="http://schemas.openxmlformats.org/officeDocument/2006/relationships/tags" Target="../tags/tag8.xml"/><Relationship Id="rId3" Type="http://schemas.openxmlformats.org/officeDocument/2006/relationships/tags" Target="../tags/tag9.xml"/><Relationship Id="rId4" Type="http://schemas.openxmlformats.org/officeDocument/2006/relationships/tags" Target="../tags/tag10.xml"/><Relationship Id="rId5" Type="http://schemas.openxmlformats.org/officeDocument/2006/relationships/tags" Target="../tags/tag11.xml"/><Relationship Id="rId6" Type="http://schemas.openxmlformats.org/officeDocument/2006/relationships/tags" Target="../tags/tag12.xml"/><Relationship Id="rId7" Type="http://schemas.openxmlformats.org/officeDocument/2006/relationships/tags" Target="../tags/tag13.xml"/><Relationship Id="rId8" Type="http://schemas.openxmlformats.org/officeDocument/2006/relationships/tags" Target="../tags/tag14.xml"/></Relationships>
</file>

<file path=ppt/slides/_rels/slide36.xml.rels><?xml version="1.0" encoding="UTF-8" standalone="yes"?>
<Relationships xmlns="http://schemas.openxmlformats.org/package/2006/relationships"><Relationship Id="rId11" Type="http://schemas.openxmlformats.org/officeDocument/2006/relationships/tags" Target="../tags/tag35.xml"/><Relationship Id="rId12" Type="http://schemas.openxmlformats.org/officeDocument/2006/relationships/tags" Target="../tags/tag36.xml"/><Relationship Id="rId13" Type="http://schemas.openxmlformats.org/officeDocument/2006/relationships/tags" Target="../tags/tag37.xml"/><Relationship Id="rId14" Type="http://schemas.openxmlformats.org/officeDocument/2006/relationships/tags" Target="../tags/tag38.xml"/><Relationship Id="rId15" Type="http://schemas.openxmlformats.org/officeDocument/2006/relationships/slideLayout" Target="../slideLayouts/slideLayout28.xml"/><Relationship Id="rId16" Type="http://schemas.openxmlformats.org/officeDocument/2006/relationships/notesSlide" Target="../notesSlides/notesSlide28.xml"/><Relationship Id="rId1" Type="http://schemas.openxmlformats.org/officeDocument/2006/relationships/tags" Target="../tags/tag25.xml"/><Relationship Id="rId2" Type="http://schemas.openxmlformats.org/officeDocument/2006/relationships/tags" Target="../tags/tag26.xml"/><Relationship Id="rId3" Type="http://schemas.openxmlformats.org/officeDocument/2006/relationships/tags" Target="../tags/tag27.xml"/><Relationship Id="rId4" Type="http://schemas.openxmlformats.org/officeDocument/2006/relationships/tags" Target="../tags/tag28.xml"/><Relationship Id="rId5" Type="http://schemas.openxmlformats.org/officeDocument/2006/relationships/tags" Target="../tags/tag29.xml"/><Relationship Id="rId6" Type="http://schemas.openxmlformats.org/officeDocument/2006/relationships/tags" Target="../tags/tag30.xml"/><Relationship Id="rId7" Type="http://schemas.openxmlformats.org/officeDocument/2006/relationships/tags" Target="../tags/tag31.xml"/><Relationship Id="rId8" Type="http://schemas.openxmlformats.org/officeDocument/2006/relationships/tags" Target="../tags/tag32.xml"/><Relationship Id="rId9" Type="http://schemas.openxmlformats.org/officeDocument/2006/relationships/tags" Target="../tags/tag33.xml"/><Relationship Id="rId10" Type="http://schemas.openxmlformats.org/officeDocument/2006/relationships/tags" Target="../tags/tag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s>
</file>

<file path=ppt/slides/_rels/slide4.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5" Type="http://schemas.openxmlformats.org/officeDocument/2006/relationships/image" Target="../media/image30.emf"/><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8.png"/><Relationship Id="rId1" Type="http://schemas.openxmlformats.org/officeDocument/2006/relationships/slideLayout" Target="../slideLayouts/slideLayout29.xml"/><Relationship Id="rId2" Type="http://schemas.openxmlformats.org/officeDocument/2006/relationships/notesSlide" Target="../notesSlides/notesSlide3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11" Type="http://schemas.openxmlformats.org/officeDocument/2006/relationships/image" Target="../media/image36.emf"/><Relationship Id="rId12" Type="http://schemas.openxmlformats.org/officeDocument/2006/relationships/image" Target="../media/image37.emf"/><Relationship Id="rId13" Type="http://schemas.openxmlformats.org/officeDocument/2006/relationships/image" Target="../media/image38.emf"/><Relationship Id="rId14" Type="http://schemas.openxmlformats.org/officeDocument/2006/relationships/image" Target="../media/image39.emf"/><Relationship Id="rId15" Type="http://schemas.openxmlformats.org/officeDocument/2006/relationships/image" Target="../media/image40.emf"/><Relationship Id="rId16" Type="http://schemas.openxmlformats.org/officeDocument/2006/relationships/image" Target="../media/image41.emf"/><Relationship Id="rId17" Type="http://schemas.openxmlformats.org/officeDocument/2006/relationships/image" Target="../media/image42.emf"/><Relationship Id="rId18" Type="http://schemas.openxmlformats.org/officeDocument/2006/relationships/image" Target="../media/image43.emf"/><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28.emf"/><Relationship Id="rId4" Type="http://schemas.openxmlformats.org/officeDocument/2006/relationships/image" Target="../media/image29.emf"/><Relationship Id="rId5" Type="http://schemas.openxmlformats.org/officeDocument/2006/relationships/image" Target="../media/image30.emf"/><Relationship Id="rId6" Type="http://schemas.openxmlformats.org/officeDocument/2006/relationships/image" Target="../media/image31.emf"/><Relationship Id="rId7" Type="http://schemas.openxmlformats.org/officeDocument/2006/relationships/image" Target="../media/image32.emf"/><Relationship Id="rId8" Type="http://schemas.openxmlformats.org/officeDocument/2006/relationships/image" Target="../media/image33.emf"/><Relationship Id="rId9" Type="http://schemas.openxmlformats.org/officeDocument/2006/relationships/image" Target="../media/image34.emf"/><Relationship Id="rId10" Type="http://schemas.openxmlformats.org/officeDocument/2006/relationships/image" Target="../media/image35.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gif"/><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9.jpg"/><Relationship Id="rId9" Type="http://schemas.openxmlformats.org/officeDocument/2006/relationships/image" Target="../media/image50.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emf"/><Relationship Id="rId6" Type="http://schemas.openxmlformats.org/officeDocument/2006/relationships/image" Target="../media/image55.emf"/><Relationship Id="rId7" Type="http://schemas.openxmlformats.org/officeDocument/2006/relationships/image" Target="../media/image56.emf"/><Relationship Id="rId1" Type="http://schemas.openxmlformats.org/officeDocument/2006/relationships/slideLayout" Target="../slideLayouts/slideLayout2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dirty="0" smtClean="0"/>
              <a:t>Azure </a:t>
            </a:r>
            <a:r>
              <a:rPr lang="en-US" dirty="0" err="1" smtClean="0"/>
              <a:t>IaaS</a:t>
            </a:r>
            <a:endParaRPr lang="en-US" dirty="0"/>
          </a:p>
        </p:txBody>
      </p:sp>
      <p:sp>
        <p:nvSpPr>
          <p:cNvPr id="3" name="Text Placeholder 2"/>
          <p:cNvSpPr>
            <a:spLocks noGrp="1"/>
          </p:cNvSpPr>
          <p:nvPr>
            <p:ph type="body" sz="quarter" idx="10"/>
          </p:nvPr>
        </p:nvSpPr>
        <p:spPr/>
        <p:txBody>
          <a:bodyPr/>
          <a:lstStyle/>
          <a:p>
            <a:endParaRPr lang="en-US" sz="2800" dirty="0"/>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98120" y="228934"/>
            <a:ext cx="11080750" cy="957263"/>
          </a:xfrm>
          <a:prstGeom prst="rect">
            <a:avLst/>
          </a:prstGeom>
        </p:spPr>
        <p:txBody>
          <a:bodyPr/>
          <a:lstStyle/>
          <a:p>
            <a:r>
              <a:rPr lang="en-US" dirty="0" smtClean="0"/>
              <a:t>VM Gallery</a:t>
            </a:r>
            <a:endParaRPr lang="en-US" dirty="0"/>
          </a:p>
        </p:txBody>
      </p:sp>
      <p:sp>
        <p:nvSpPr>
          <p:cNvPr id="5" name="Text Placeholder 5"/>
          <p:cNvSpPr txBox="1">
            <a:spLocks/>
          </p:cNvSpPr>
          <p:nvPr/>
        </p:nvSpPr>
        <p:spPr>
          <a:xfrm>
            <a:off x="560388" y="1178710"/>
            <a:ext cx="11080750" cy="4375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cap="all" dirty="0" smtClean="0"/>
              <a:t>A collection of prebuilt images for various workloads</a:t>
            </a:r>
            <a:endParaRPr lang="en-US" sz="2400" b="1" cap="all" dirty="0"/>
          </a:p>
        </p:txBody>
      </p:sp>
      <p:grpSp>
        <p:nvGrpSpPr>
          <p:cNvPr id="44" name="Group 43"/>
          <p:cNvGrpSpPr/>
          <p:nvPr/>
        </p:nvGrpSpPr>
        <p:grpSpPr>
          <a:xfrm>
            <a:off x="1689897" y="1786284"/>
            <a:ext cx="1600956" cy="1318108"/>
            <a:chOff x="1689897" y="1786284"/>
            <a:chExt cx="1600956" cy="1318108"/>
          </a:xfrm>
        </p:grpSpPr>
        <p:pic>
          <p:nvPicPr>
            <p:cNvPr id="8" name="Picture 7"/>
            <p:cNvPicPr>
              <a:picLocks noChangeAspect="1"/>
            </p:cNvPicPr>
            <p:nvPr/>
          </p:nvPicPr>
          <p:blipFill>
            <a:blip r:embed="rId3"/>
            <a:stretch>
              <a:fillRect/>
            </a:stretch>
          </p:blipFill>
          <p:spPr>
            <a:xfrm>
              <a:off x="1831321" y="1786284"/>
              <a:ext cx="1318108" cy="1318108"/>
            </a:xfrm>
            <a:prstGeom prst="rect">
              <a:avLst/>
            </a:prstGeom>
          </p:spPr>
        </p:pic>
        <p:sp>
          <p:nvSpPr>
            <p:cNvPr id="14" name="Rectangle 13"/>
            <p:cNvSpPr/>
            <p:nvPr/>
          </p:nvSpPr>
          <p:spPr>
            <a:xfrm>
              <a:off x="1689897" y="2852091"/>
              <a:ext cx="1600956" cy="230832"/>
            </a:xfrm>
            <a:prstGeom prst="rect">
              <a:avLst/>
            </a:prstGeom>
          </p:spPr>
          <p:txBody>
            <a:bodyPr wrap="square">
              <a:spAutoFit/>
            </a:bodyPr>
            <a:lstStyle/>
            <a:p>
              <a:pPr algn="ctr"/>
              <a:r>
                <a:rPr lang="pt-BR" sz="900" dirty="0">
                  <a:solidFill>
                    <a:schemeClr val="bg1"/>
                  </a:solidFill>
                  <a:latin typeface="+mj-lt"/>
                </a:rPr>
                <a:t>Windows </a:t>
              </a:r>
              <a:r>
                <a:rPr lang="pt-BR" sz="900" dirty="0" smtClean="0">
                  <a:solidFill>
                    <a:schemeClr val="bg1"/>
                  </a:solidFill>
                  <a:latin typeface="+mj-lt"/>
                </a:rPr>
                <a:t>Server 2012 R2</a:t>
              </a:r>
              <a:endParaRPr lang="en-US" sz="900" dirty="0">
                <a:solidFill>
                  <a:schemeClr val="bg1"/>
                </a:solidFill>
                <a:latin typeface="+mj-lt"/>
              </a:endParaRPr>
            </a:p>
          </p:txBody>
        </p:sp>
      </p:grpSp>
      <p:grpSp>
        <p:nvGrpSpPr>
          <p:cNvPr id="45" name="Group 44"/>
          <p:cNvGrpSpPr/>
          <p:nvPr/>
        </p:nvGrpSpPr>
        <p:grpSpPr>
          <a:xfrm>
            <a:off x="3220141" y="1786284"/>
            <a:ext cx="1459532" cy="1318108"/>
            <a:chOff x="3220141" y="1786284"/>
            <a:chExt cx="1459532" cy="1318108"/>
          </a:xfrm>
        </p:grpSpPr>
        <p:pic>
          <p:nvPicPr>
            <p:cNvPr id="15" name="Picture 14"/>
            <p:cNvPicPr>
              <a:picLocks noChangeAspect="1"/>
            </p:cNvPicPr>
            <p:nvPr/>
          </p:nvPicPr>
          <p:blipFill>
            <a:blip r:embed="rId4"/>
            <a:stretch>
              <a:fillRect/>
            </a:stretch>
          </p:blipFill>
          <p:spPr>
            <a:xfrm>
              <a:off x="3282866" y="1786284"/>
              <a:ext cx="1318108" cy="1318108"/>
            </a:xfrm>
            <a:prstGeom prst="rect">
              <a:avLst/>
            </a:prstGeom>
          </p:spPr>
        </p:pic>
        <p:sp>
          <p:nvSpPr>
            <p:cNvPr id="16" name="Rectangle 15"/>
            <p:cNvSpPr/>
            <p:nvPr/>
          </p:nvSpPr>
          <p:spPr>
            <a:xfrm>
              <a:off x="3220141" y="2840892"/>
              <a:ext cx="1459532" cy="230832"/>
            </a:xfrm>
            <a:prstGeom prst="rect">
              <a:avLst/>
            </a:prstGeom>
          </p:spPr>
          <p:txBody>
            <a:bodyPr wrap="square">
              <a:spAutoFit/>
            </a:bodyPr>
            <a:lstStyle/>
            <a:p>
              <a:pPr algn="ctr"/>
              <a:r>
                <a:rPr lang="en-US" sz="900" dirty="0">
                  <a:solidFill>
                    <a:schemeClr val="bg1"/>
                  </a:solidFill>
                  <a:latin typeface="+mj-lt"/>
                </a:rPr>
                <a:t>Ubuntu Server 14.04 LTS</a:t>
              </a:r>
            </a:p>
          </p:txBody>
        </p:sp>
      </p:grpSp>
      <p:grpSp>
        <p:nvGrpSpPr>
          <p:cNvPr id="46" name="Group 45"/>
          <p:cNvGrpSpPr/>
          <p:nvPr/>
        </p:nvGrpSpPr>
        <p:grpSpPr>
          <a:xfrm>
            <a:off x="4708625" y="1786284"/>
            <a:ext cx="1459532" cy="1318109"/>
            <a:chOff x="4708625" y="1786284"/>
            <a:chExt cx="1459532" cy="1318109"/>
          </a:xfrm>
        </p:grpSpPr>
        <p:pic>
          <p:nvPicPr>
            <p:cNvPr id="17" name="Picture 16"/>
            <p:cNvPicPr>
              <a:picLocks noChangeAspect="1"/>
            </p:cNvPicPr>
            <p:nvPr/>
          </p:nvPicPr>
          <p:blipFill>
            <a:blip r:embed="rId5"/>
            <a:stretch>
              <a:fillRect/>
            </a:stretch>
          </p:blipFill>
          <p:spPr>
            <a:xfrm>
              <a:off x="4734411" y="1786284"/>
              <a:ext cx="1318109" cy="1318109"/>
            </a:xfrm>
            <a:prstGeom prst="rect">
              <a:avLst/>
            </a:prstGeom>
          </p:spPr>
        </p:pic>
        <p:sp>
          <p:nvSpPr>
            <p:cNvPr id="18" name="Rectangle 17"/>
            <p:cNvSpPr/>
            <p:nvPr/>
          </p:nvSpPr>
          <p:spPr>
            <a:xfrm>
              <a:off x="4708625" y="2852657"/>
              <a:ext cx="1459532" cy="230832"/>
            </a:xfrm>
            <a:prstGeom prst="rect">
              <a:avLst/>
            </a:prstGeom>
          </p:spPr>
          <p:txBody>
            <a:bodyPr wrap="square">
              <a:spAutoFit/>
            </a:bodyPr>
            <a:lstStyle/>
            <a:p>
              <a:pPr algn="ctr"/>
              <a:r>
                <a:rPr lang="en-US" sz="900" dirty="0" err="1" smtClean="0">
                  <a:solidFill>
                    <a:schemeClr val="bg1"/>
                  </a:solidFill>
                  <a:latin typeface="+mj-lt"/>
                </a:rPr>
                <a:t>CentOS</a:t>
              </a:r>
              <a:r>
                <a:rPr lang="en-US" sz="900" dirty="0" smtClean="0">
                  <a:solidFill>
                    <a:schemeClr val="bg1"/>
                  </a:solidFill>
                  <a:latin typeface="+mj-lt"/>
                </a:rPr>
                <a:t> 6.5</a:t>
              </a:r>
              <a:endParaRPr lang="en-US" sz="900" dirty="0">
                <a:solidFill>
                  <a:schemeClr val="bg1"/>
                </a:solidFill>
                <a:latin typeface="+mj-lt"/>
              </a:endParaRPr>
            </a:p>
          </p:txBody>
        </p:sp>
      </p:grpSp>
      <p:grpSp>
        <p:nvGrpSpPr>
          <p:cNvPr id="47" name="Group 46"/>
          <p:cNvGrpSpPr/>
          <p:nvPr/>
        </p:nvGrpSpPr>
        <p:grpSpPr>
          <a:xfrm>
            <a:off x="6110254" y="1786284"/>
            <a:ext cx="1559195" cy="1325430"/>
            <a:chOff x="6110254" y="1786284"/>
            <a:chExt cx="1559195" cy="1325430"/>
          </a:xfrm>
        </p:grpSpPr>
        <p:pic>
          <p:nvPicPr>
            <p:cNvPr id="19" name="Picture 18"/>
            <p:cNvPicPr>
              <a:picLocks noChangeAspect="1"/>
            </p:cNvPicPr>
            <p:nvPr/>
          </p:nvPicPr>
          <p:blipFill>
            <a:blip r:embed="rId6"/>
            <a:stretch>
              <a:fillRect/>
            </a:stretch>
          </p:blipFill>
          <p:spPr>
            <a:xfrm>
              <a:off x="6185957" y="1786284"/>
              <a:ext cx="1318109" cy="1318109"/>
            </a:xfrm>
            <a:prstGeom prst="rect">
              <a:avLst/>
            </a:prstGeom>
          </p:spPr>
        </p:pic>
        <p:sp>
          <p:nvSpPr>
            <p:cNvPr id="20" name="Rectangle 19"/>
            <p:cNvSpPr/>
            <p:nvPr/>
          </p:nvSpPr>
          <p:spPr>
            <a:xfrm>
              <a:off x="6110254" y="2742382"/>
              <a:ext cx="1559195" cy="369332"/>
            </a:xfrm>
            <a:prstGeom prst="rect">
              <a:avLst/>
            </a:prstGeom>
          </p:spPr>
          <p:txBody>
            <a:bodyPr wrap="square">
              <a:spAutoFit/>
            </a:bodyPr>
            <a:lstStyle/>
            <a:p>
              <a:pPr algn="ctr"/>
              <a:r>
                <a:rPr lang="en-US" sz="900" dirty="0" smtClean="0">
                  <a:solidFill>
                    <a:schemeClr val="bg1"/>
                  </a:solidFill>
                  <a:latin typeface="+mj-lt"/>
                </a:rPr>
                <a:t>SUSE Linux </a:t>
              </a:r>
            </a:p>
            <a:p>
              <a:pPr algn="ctr"/>
              <a:r>
                <a:rPr lang="en-US" altLang="zh-CN" sz="900" dirty="0" smtClean="0">
                  <a:solidFill>
                    <a:schemeClr val="bg1"/>
                  </a:solidFill>
                  <a:latin typeface="+mj-lt"/>
                </a:rPr>
                <a:t>Enterprise Server</a:t>
              </a:r>
              <a:endParaRPr lang="en-US" sz="900" dirty="0">
                <a:solidFill>
                  <a:schemeClr val="bg1"/>
                </a:solidFill>
                <a:latin typeface="+mj-lt"/>
              </a:endParaRPr>
            </a:p>
          </p:txBody>
        </p:sp>
      </p:grpSp>
      <p:grpSp>
        <p:nvGrpSpPr>
          <p:cNvPr id="48" name="Group 47"/>
          <p:cNvGrpSpPr/>
          <p:nvPr/>
        </p:nvGrpSpPr>
        <p:grpSpPr>
          <a:xfrm>
            <a:off x="8958953" y="1807643"/>
            <a:ext cx="1559195" cy="1318109"/>
            <a:chOff x="7518855" y="1786284"/>
            <a:chExt cx="1559195" cy="1318109"/>
          </a:xfrm>
        </p:grpSpPr>
        <p:pic>
          <p:nvPicPr>
            <p:cNvPr id="21" name="Picture 20"/>
            <p:cNvPicPr>
              <a:picLocks noChangeAspect="1"/>
            </p:cNvPicPr>
            <p:nvPr/>
          </p:nvPicPr>
          <p:blipFill>
            <a:blip r:embed="rId7"/>
            <a:stretch>
              <a:fillRect/>
            </a:stretch>
          </p:blipFill>
          <p:spPr>
            <a:xfrm>
              <a:off x="7637503" y="1786284"/>
              <a:ext cx="1318109" cy="1318109"/>
            </a:xfrm>
            <a:prstGeom prst="rect">
              <a:avLst/>
            </a:prstGeom>
          </p:spPr>
        </p:pic>
        <p:sp>
          <p:nvSpPr>
            <p:cNvPr id="22" name="Rectangle 21"/>
            <p:cNvSpPr/>
            <p:nvPr/>
          </p:nvSpPr>
          <p:spPr>
            <a:xfrm>
              <a:off x="7518855" y="2843662"/>
              <a:ext cx="1559195" cy="230832"/>
            </a:xfrm>
            <a:prstGeom prst="rect">
              <a:avLst/>
            </a:prstGeom>
          </p:spPr>
          <p:txBody>
            <a:bodyPr wrap="square">
              <a:spAutoFit/>
            </a:bodyPr>
            <a:lstStyle/>
            <a:p>
              <a:pPr algn="ctr"/>
              <a:r>
                <a:rPr lang="en-US" sz="900" dirty="0" smtClean="0">
                  <a:solidFill>
                    <a:schemeClr val="bg1"/>
                  </a:solidFill>
                  <a:latin typeface="+mj-lt"/>
                </a:rPr>
                <a:t>Oracle Linux 6.4.0.0.0</a:t>
              </a:r>
              <a:endParaRPr lang="en-US" sz="900" dirty="0">
                <a:solidFill>
                  <a:schemeClr val="bg1"/>
                </a:solidFill>
                <a:latin typeface="+mj-lt"/>
              </a:endParaRPr>
            </a:p>
          </p:txBody>
        </p:sp>
      </p:grpSp>
      <p:grpSp>
        <p:nvGrpSpPr>
          <p:cNvPr id="60" name="Group 59"/>
          <p:cNvGrpSpPr/>
          <p:nvPr/>
        </p:nvGrpSpPr>
        <p:grpSpPr>
          <a:xfrm>
            <a:off x="8958953" y="4660076"/>
            <a:ext cx="1559195" cy="1321875"/>
            <a:chOff x="8958953" y="4660076"/>
            <a:chExt cx="1559195" cy="1321875"/>
          </a:xfrm>
        </p:grpSpPr>
        <p:pic>
          <p:nvPicPr>
            <p:cNvPr id="23" name="Picture 22"/>
            <p:cNvPicPr>
              <a:picLocks noChangeAspect="1"/>
            </p:cNvPicPr>
            <p:nvPr/>
          </p:nvPicPr>
          <p:blipFill>
            <a:blip r:embed="rId3">
              <a:duotone>
                <a:schemeClr val="accent6">
                  <a:shade val="45000"/>
                  <a:satMod val="135000"/>
                </a:schemeClr>
                <a:prstClr val="white"/>
              </a:duotone>
            </a:blip>
            <a:stretch>
              <a:fillRect/>
            </a:stretch>
          </p:blipFill>
          <p:spPr>
            <a:xfrm>
              <a:off x="9078050" y="4660076"/>
              <a:ext cx="1318108" cy="1318108"/>
            </a:xfrm>
            <a:prstGeom prst="rect">
              <a:avLst/>
            </a:prstGeom>
          </p:spPr>
        </p:pic>
        <p:sp>
          <p:nvSpPr>
            <p:cNvPr id="24" name="Rectangle 23"/>
            <p:cNvSpPr/>
            <p:nvPr/>
          </p:nvSpPr>
          <p:spPr>
            <a:xfrm>
              <a:off x="8958953" y="5751119"/>
              <a:ext cx="1559195" cy="230832"/>
            </a:xfrm>
            <a:prstGeom prst="rect">
              <a:avLst/>
            </a:prstGeom>
          </p:spPr>
          <p:txBody>
            <a:bodyPr wrap="square">
              <a:spAutoFit/>
            </a:bodyPr>
            <a:lstStyle/>
            <a:p>
              <a:pPr algn="ctr"/>
              <a:r>
                <a:rPr lang="en-US" altLang="zh-CN" sz="900" dirty="0" smtClean="0">
                  <a:solidFill>
                    <a:schemeClr val="bg1"/>
                  </a:solidFill>
                  <a:latin typeface="+mj-lt"/>
                </a:rPr>
                <a:t>Windows 8.1 Enterprise</a:t>
              </a:r>
              <a:endParaRPr lang="en-US" sz="900" dirty="0">
                <a:solidFill>
                  <a:schemeClr val="bg1"/>
                </a:solidFill>
                <a:latin typeface="+mj-lt"/>
              </a:endParaRPr>
            </a:p>
          </p:txBody>
        </p:sp>
      </p:grpSp>
      <p:grpSp>
        <p:nvGrpSpPr>
          <p:cNvPr id="49" name="Group 48"/>
          <p:cNvGrpSpPr/>
          <p:nvPr/>
        </p:nvGrpSpPr>
        <p:grpSpPr>
          <a:xfrm>
            <a:off x="1674726" y="3224402"/>
            <a:ext cx="1600956" cy="1318109"/>
            <a:chOff x="1674726" y="3224402"/>
            <a:chExt cx="1600956" cy="1318109"/>
          </a:xfrm>
        </p:grpSpPr>
        <p:pic>
          <p:nvPicPr>
            <p:cNvPr id="9" name="Picture 8"/>
            <p:cNvPicPr>
              <a:picLocks noChangeAspect="1"/>
            </p:cNvPicPr>
            <p:nvPr/>
          </p:nvPicPr>
          <p:blipFill>
            <a:blip r:embed="rId8"/>
            <a:stretch>
              <a:fillRect/>
            </a:stretch>
          </p:blipFill>
          <p:spPr>
            <a:xfrm>
              <a:off x="1831321" y="3224402"/>
              <a:ext cx="1318109" cy="1318109"/>
            </a:xfrm>
            <a:prstGeom prst="rect">
              <a:avLst/>
            </a:prstGeom>
          </p:spPr>
        </p:pic>
        <p:sp>
          <p:nvSpPr>
            <p:cNvPr id="25" name="Rectangle 24"/>
            <p:cNvSpPr/>
            <p:nvPr/>
          </p:nvSpPr>
          <p:spPr>
            <a:xfrm>
              <a:off x="1674726" y="4308137"/>
              <a:ext cx="1600956" cy="230832"/>
            </a:xfrm>
            <a:prstGeom prst="rect">
              <a:avLst/>
            </a:prstGeom>
          </p:spPr>
          <p:txBody>
            <a:bodyPr wrap="square">
              <a:spAutoFit/>
            </a:bodyPr>
            <a:lstStyle/>
            <a:p>
              <a:pPr algn="ctr"/>
              <a:r>
                <a:rPr lang="pt-BR" sz="900" dirty="0" smtClean="0">
                  <a:solidFill>
                    <a:schemeClr val="bg1"/>
                  </a:solidFill>
                  <a:latin typeface="+mj-lt"/>
                </a:rPr>
                <a:t>SQL </a:t>
              </a:r>
              <a:r>
                <a:rPr lang="en-US" altLang="zh-CN" sz="900" dirty="0" smtClean="0">
                  <a:solidFill>
                    <a:schemeClr val="bg1"/>
                  </a:solidFill>
                  <a:latin typeface="+mj-lt"/>
                </a:rPr>
                <a:t>Server 2014 Standard</a:t>
              </a:r>
              <a:endParaRPr lang="en-US" sz="900" dirty="0">
                <a:solidFill>
                  <a:schemeClr val="bg1"/>
                </a:solidFill>
                <a:latin typeface="+mj-lt"/>
              </a:endParaRPr>
            </a:p>
          </p:txBody>
        </p:sp>
      </p:grpSp>
      <p:grpSp>
        <p:nvGrpSpPr>
          <p:cNvPr id="50" name="Group 49"/>
          <p:cNvGrpSpPr/>
          <p:nvPr/>
        </p:nvGrpSpPr>
        <p:grpSpPr>
          <a:xfrm>
            <a:off x="3149429" y="3224402"/>
            <a:ext cx="1600956" cy="1320942"/>
            <a:chOff x="3149429" y="3224402"/>
            <a:chExt cx="1600956" cy="1320942"/>
          </a:xfrm>
        </p:grpSpPr>
        <p:pic>
          <p:nvPicPr>
            <p:cNvPr id="13" name="Picture 12"/>
            <p:cNvPicPr>
              <a:picLocks noChangeAspect="1"/>
            </p:cNvPicPr>
            <p:nvPr/>
          </p:nvPicPr>
          <p:blipFill>
            <a:blip r:embed="rId9"/>
            <a:stretch>
              <a:fillRect/>
            </a:stretch>
          </p:blipFill>
          <p:spPr>
            <a:xfrm>
              <a:off x="3282866" y="3224402"/>
              <a:ext cx="1320942" cy="1320942"/>
            </a:xfrm>
            <a:prstGeom prst="rect">
              <a:avLst/>
            </a:prstGeom>
          </p:spPr>
        </p:pic>
        <p:sp>
          <p:nvSpPr>
            <p:cNvPr id="26" name="Rectangle 25"/>
            <p:cNvSpPr/>
            <p:nvPr/>
          </p:nvSpPr>
          <p:spPr>
            <a:xfrm>
              <a:off x="3149429" y="4298873"/>
              <a:ext cx="1600956" cy="230832"/>
            </a:xfrm>
            <a:prstGeom prst="rect">
              <a:avLst/>
            </a:prstGeom>
          </p:spPr>
          <p:txBody>
            <a:bodyPr wrap="square">
              <a:spAutoFit/>
            </a:bodyPr>
            <a:lstStyle/>
            <a:p>
              <a:pPr algn="ctr"/>
              <a:r>
                <a:rPr lang="en-US" altLang="zh-CN" sz="900" dirty="0" smtClean="0">
                  <a:solidFill>
                    <a:schemeClr val="bg1"/>
                  </a:solidFill>
                  <a:latin typeface="+mj-lt"/>
                </a:rPr>
                <a:t>Oracle Database 11g R2</a:t>
              </a:r>
              <a:endParaRPr lang="en-US" sz="900" dirty="0">
                <a:solidFill>
                  <a:schemeClr val="bg1"/>
                </a:solidFill>
                <a:latin typeface="+mj-lt"/>
              </a:endParaRPr>
            </a:p>
          </p:txBody>
        </p:sp>
      </p:grpSp>
      <p:grpSp>
        <p:nvGrpSpPr>
          <p:cNvPr id="51" name="Group 50"/>
          <p:cNvGrpSpPr/>
          <p:nvPr/>
        </p:nvGrpSpPr>
        <p:grpSpPr>
          <a:xfrm>
            <a:off x="4584482" y="3224402"/>
            <a:ext cx="1600956" cy="1321217"/>
            <a:chOff x="4584482" y="3224402"/>
            <a:chExt cx="1600956" cy="1321217"/>
          </a:xfrm>
        </p:grpSpPr>
        <p:pic>
          <p:nvPicPr>
            <p:cNvPr id="12" name="Picture 11"/>
            <p:cNvPicPr>
              <a:picLocks noChangeAspect="1"/>
            </p:cNvPicPr>
            <p:nvPr/>
          </p:nvPicPr>
          <p:blipFill>
            <a:blip r:embed="rId10"/>
            <a:stretch>
              <a:fillRect/>
            </a:stretch>
          </p:blipFill>
          <p:spPr>
            <a:xfrm>
              <a:off x="4734411" y="3224402"/>
              <a:ext cx="1318109" cy="1318109"/>
            </a:xfrm>
            <a:prstGeom prst="rect">
              <a:avLst/>
            </a:prstGeom>
          </p:spPr>
        </p:pic>
        <p:sp>
          <p:nvSpPr>
            <p:cNvPr id="27" name="Rectangle 26"/>
            <p:cNvSpPr/>
            <p:nvPr/>
          </p:nvSpPr>
          <p:spPr>
            <a:xfrm>
              <a:off x="4584482" y="4314787"/>
              <a:ext cx="1600956" cy="230832"/>
            </a:xfrm>
            <a:prstGeom prst="rect">
              <a:avLst/>
            </a:prstGeom>
          </p:spPr>
          <p:txBody>
            <a:bodyPr wrap="square">
              <a:spAutoFit/>
            </a:bodyPr>
            <a:lstStyle/>
            <a:p>
              <a:pPr algn="ctr"/>
              <a:r>
                <a:rPr lang="en-US" altLang="zh-CN" sz="900" dirty="0" smtClean="0">
                  <a:solidFill>
                    <a:schemeClr val="bg1"/>
                  </a:solidFill>
                  <a:latin typeface="+mj-lt"/>
                </a:rPr>
                <a:t>BizTalk Server 2013</a:t>
              </a:r>
              <a:endParaRPr lang="en-US" sz="900" dirty="0">
                <a:solidFill>
                  <a:schemeClr val="bg1"/>
                </a:solidFill>
                <a:latin typeface="+mj-lt"/>
              </a:endParaRPr>
            </a:p>
          </p:txBody>
        </p:sp>
      </p:grpSp>
      <p:grpSp>
        <p:nvGrpSpPr>
          <p:cNvPr id="52" name="Group 51"/>
          <p:cNvGrpSpPr/>
          <p:nvPr/>
        </p:nvGrpSpPr>
        <p:grpSpPr>
          <a:xfrm>
            <a:off x="6061936" y="3226447"/>
            <a:ext cx="1600956" cy="1318897"/>
            <a:chOff x="6061936" y="3226447"/>
            <a:chExt cx="1600956" cy="1318897"/>
          </a:xfrm>
        </p:grpSpPr>
        <p:pic>
          <p:nvPicPr>
            <p:cNvPr id="10" name="Picture 9"/>
            <p:cNvPicPr>
              <a:picLocks noChangeAspect="1"/>
            </p:cNvPicPr>
            <p:nvPr/>
          </p:nvPicPr>
          <p:blipFill>
            <a:blip r:embed="rId11"/>
            <a:stretch>
              <a:fillRect/>
            </a:stretch>
          </p:blipFill>
          <p:spPr>
            <a:xfrm>
              <a:off x="6183123" y="3226447"/>
              <a:ext cx="1318897" cy="1318897"/>
            </a:xfrm>
            <a:prstGeom prst="rect">
              <a:avLst/>
            </a:prstGeom>
          </p:spPr>
        </p:pic>
        <p:sp>
          <p:nvSpPr>
            <p:cNvPr id="28" name="Rectangle 27"/>
            <p:cNvSpPr/>
            <p:nvPr/>
          </p:nvSpPr>
          <p:spPr>
            <a:xfrm>
              <a:off x="6061936" y="4308137"/>
              <a:ext cx="1600956" cy="230832"/>
            </a:xfrm>
            <a:prstGeom prst="rect">
              <a:avLst/>
            </a:prstGeom>
          </p:spPr>
          <p:txBody>
            <a:bodyPr wrap="square">
              <a:spAutoFit/>
            </a:bodyPr>
            <a:lstStyle/>
            <a:p>
              <a:pPr algn="ctr"/>
              <a:r>
                <a:rPr lang="en-US" altLang="zh-CN" sz="900" dirty="0" smtClean="0">
                  <a:solidFill>
                    <a:schemeClr val="bg1"/>
                  </a:solidFill>
                  <a:latin typeface="+mj-lt"/>
                </a:rPr>
                <a:t>SharePoint Server Farm</a:t>
              </a:r>
              <a:endParaRPr lang="en-US" sz="900" dirty="0">
                <a:solidFill>
                  <a:schemeClr val="bg1"/>
                </a:solidFill>
                <a:latin typeface="+mj-lt"/>
              </a:endParaRPr>
            </a:p>
          </p:txBody>
        </p:sp>
      </p:grpSp>
      <p:grpSp>
        <p:nvGrpSpPr>
          <p:cNvPr id="53" name="Group 52"/>
          <p:cNvGrpSpPr/>
          <p:nvPr/>
        </p:nvGrpSpPr>
        <p:grpSpPr>
          <a:xfrm>
            <a:off x="7509168" y="3226447"/>
            <a:ext cx="1600956" cy="1320101"/>
            <a:chOff x="7509168" y="3226447"/>
            <a:chExt cx="1600956" cy="1320101"/>
          </a:xfrm>
        </p:grpSpPr>
        <p:pic>
          <p:nvPicPr>
            <p:cNvPr id="29" name="Picture 28"/>
            <p:cNvPicPr>
              <a:picLocks noChangeAspect="1"/>
            </p:cNvPicPr>
            <p:nvPr/>
          </p:nvPicPr>
          <p:blipFill>
            <a:blip r:embed="rId12"/>
            <a:stretch>
              <a:fillRect/>
            </a:stretch>
          </p:blipFill>
          <p:spPr>
            <a:xfrm>
              <a:off x="7637503" y="3226447"/>
              <a:ext cx="1318897" cy="1318897"/>
            </a:xfrm>
            <a:prstGeom prst="rect">
              <a:avLst/>
            </a:prstGeom>
          </p:spPr>
        </p:pic>
        <p:sp>
          <p:nvSpPr>
            <p:cNvPr id="30" name="Rectangle 29"/>
            <p:cNvSpPr/>
            <p:nvPr/>
          </p:nvSpPr>
          <p:spPr>
            <a:xfrm>
              <a:off x="7509168" y="4177216"/>
              <a:ext cx="1600956" cy="369332"/>
            </a:xfrm>
            <a:prstGeom prst="rect">
              <a:avLst/>
            </a:prstGeom>
          </p:spPr>
          <p:txBody>
            <a:bodyPr wrap="square">
              <a:spAutoFit/>
            </a:bodyPr>
            <a:lstStyle/>
            <a:p>
              <a:pPr algn="ctr"/>
              <a:r>
                <a:rPr lang="en-US" altLang="zh-CN" sz="900" dirty="0" smtClean="0">
                  <a:solidFill>
                    <a:schemeClr val="bg1"/>
                  </a:solidFill>
                  <a:latin typeface="+mj-lt"/>
                </a:rPr>
                <a:t>Microsoft Dynamics </a:t>
              </a:r>
            </a:p>
            <a:p>
              <a:pPr algn="ctr"/>
              <a:r>
                <a:rPr lang="en-US" altLang="zh-CN" sz="900" dirty="0" smtClean="0">
                  <a:solidFill>
                    <a:schemeClr val="bg1"/>
                  </a:solidFill>
                  <a:latin typeface="+mj-lt"/>
                </a:rPr>
                <a:t>GP 2013</a:t>
              </a:r>
              <a:endParaRPr lang="en-US" sz="900" dirty="0">
                <a:solidFill>
                  <a:schemeClr val="bg1"/>
                </a:solidFill>
                <a:latin typeface="+mj-lt"/>
              </a:endParaRPr>
            </a:p>
          </p:txBody>
        </p:sp>
      </p:grpSp>
      <p:grpSp>
        <p:nvGrpSpPr>
          <p:cNvPr id="54" name="Group 53"/>
          <p:cNvGrpSpPr/>
          <p:nvPr/>
        </p:nvGrpSpPr>
        <p:grpSpPr>
          <a:xfrm>
            <a:off x="9078050" y="3228608"/>
            <a:ext cx="1316736" cy="1316736"/>
            <a:chOff x="9078050" y="3228608"/>
            <a:chExt cx="1316736" cy="1316736"/>
          </a:xfrm>
        </p:grpSpPr>
        <p:pic>
          <p:nvPicPr>
            <p:cNvPr id="31" name="Picture 30"/>
            <p:cNvPicPr>
              <a:picLocks noChangeAspect="1"/>
            </p:cNvPicPr>
            <p:nvPr/>
          </p:nvPicPr>
          <p:blipFill>
            <a:blip r:embed="rId13"/>
            <a:stretch>
              <a:fillRect/>
            </a:stretch>
          </p:blipFill>
          <p:spPr>
            <a:xfrm>
              <a:off x="9078050" y="3228608"/>
              <a:ext cx="1316736" cy="1316736"/>
            </a:xfrm>
            <a:prstGeom prst="rect">
              <a:avLst/>
            </a:prstGeom>
          </p:spPr>
        </p:pic>
        <p:sp>
          <p:nvSpPr>
            <p:cNvPr id="32" name="Rectangle 31"/>
            <p:cNvSpPr/>
            <p:nvPr/>
          </p:nvSpPr>
          <p:spPr>
            <a:xfrm>
              <a:off x="9110123" y="4255933"/>
              <a:ext cx="1231732" cy="230832"/>
            </a:xfrm>
            <a:prstGeom prst="rect">
              <a:avLst/>
            </a:prstGeom>
          </p:spPr>
          <p:txBody>
            <a:bodyPr wrap="square">
              <a:spAutoFit/>
            </a:bodyPr>
            <a:lstStyle/>
            <a:p>
              <a:pPr algn="ctr"/>
              <a:r>
                <a:rPr lang="en-US" altLang="zh-CN" sz="900" dirty="0" smtClean="0">
                  <a:solidFill>
                    <a:schemeClr val="bg1"/>
                  </a:solidFill>
                  <a:latin typeface="+mj-lt"/>
                </a:rPr>
                <a:t>Zulu 8</a:t>
              </a:r>
              <a:endParaRPr lang="en-US" sz="900" dirty="0">
                <a:solidFill>
                  <a:schemeClr val="bg1"/>
                </a:solidFill>
                <a:latin typeface="+mj-lt"/>
              </a:endParaRPr>
            </a:p>
          </p:txBody>
        </p:sp>
      </p:grpSp>
      <p:grpSp>
        <p:nvGrpSpPr>
          <p:cNvPr id="55" name="Group 54"/>
          <p:cNvGrpSpPr/>
          <p:nvPr/>
        </p:nvGrpSpPr>
        <p:grpSpPr>
          <a:xfrm>
            <a:off x="1689897" y="4662521"/>
            <a:ext cx="1600956" cy="1334769"/>
            <a:chOff x="1689897" y="4662521"/>
            <a:chExt cx="1600956" cy="1334769"/>
          </a:xfrm>
        </p:grpSpPr>
        <p:pic>
          <p:nvPicPr>
            <p:cNvPr id="34" name="Picture 33"/>
            <p:cNvPicPr>
              <a:picLocks noChangeAspect="1"/>
            </p:cNvPicPr>
            <p:nvPr/>
          </p:nvPicPr>
          <p:blipFill>
            <a:blip r:embed="rId14"/>
            <a:stretch>
              <a:fillRect/>
            </a:stretch>
          </p:blipFill>
          <p:spPr>
            <a:xfrm>
              <a:off x="1831321" y="4662521"/>
              <a:ext cx="1316736" cy="1316736"/>
            </a:xfrm>
            <a:prstGeom prst="rect">
              <a:avLst/>
            </a:prstGeom>
          </p:spPr>
        </p:pic>
        <p:sp>
          <p:nvSpPr>
            <p:cNvPr id="35" name="Rectangle 34"/>
            <p:cNvSpPr/>
            <p:nvPr/>
          </p:nvSpPr>
          <p:spPr>
            <a:xfrm>
              <a:off x="1689897" y="5627958"/>
              <a:ext cx="1600956" cy="369332"/>
            </a:xfrm>
            <a:prstGeom prst="rect">
              <a:avLst/>
            </a:prstGeom>
          </p:spPr>
          <p:txBody>
            <a:bodyPr wrap="square">
              <a:spAutoFit/>
            </a:bodyPr>
            <a:lstStyle/>
            <a:p>
              <a:pPr algn="ctr"/>
              <a:r>
                <a:rPr lang="en-US" sz="900" dirty="0" smtClean="0">
                  <a:solidFill>
                    <a:schemeClr val="bg1"/>
                  </a:solidFill>
                  <a:latin typeface="+mj-lt"/>
                </a:rPr>
                <a:t>SAP HA</a:t>
              </a:r>
              <a:r>
                <a:rPr lang="en-US" altLang="zh-CN" sz="900" dirty="0" smtClean="0">
                  <a:solidFill>
                    <a:schemeClr val="bg1"/>
                  </a:solidFill>
                  <a:latin typeface="+mj-lt"/>
                </a:rPr>
                <a:t>NA </a:t>
              </a:r>
            </a:p>
            <a:p>
              <a:pPr algn="ctr"/>
              <a:r>
                <a:rPr lang="en-US" altLang="zh-CN" sz="900" dirty="0" smtClean="0">
                  <a:solidFill>
                    <a:schemeClr val="bg1"/>
                  </a:solidFill>
                  <a:latin typeface="+mj-lt"/>
                </a:rPr>
                <a:t>Developer Edition</a:t>
              </a:r>
              <a:endParaRPr lang="en-US" sz="900" dirty="0">
                <a:solidFill>
                  <a:schemeClr val="bg1"/>
                </a:solidFill>
                <a:latin typeface="+mj-lt"/>
              </a:endParaRPr>
            </a:p>
          </p:txBody>
        </p:sp>
      </p:grpSp>
      <p:grpSp>
        <p:nvGrpSpPr>
          <p:cNvPr id="56" name="Group 55"/>
          <p:cNvGrpSpPr/>
          <p:nvPr/>
        </p:nvGrpSpPr>
        <p:grpSpPr>
          <a:xfrm>
            <a:off x="3167323" y="4662519"/>
            <a:ext cx="1600956" cy="1316736"/>
            <a:chOff x="3167323" y="4662519"/>
            <a:chExt cx="1600956" cy="1316736"/>
          </a:xfrm>
        </p:grpSpPr>
        <p:pic>
          <p:nvPicPr>
            <p:cNvPr id="36" name="Picture 35"/>
            <p:cNvPicPr>
              <a:picLocks noChangeAspect="1"/>
            </p:cNvPicPr>
            <p:nvPr/>
          </p:nvPicPr>
          <p:blipFill>
            <a:blip r:embed="rId15"/>
            <a:stretch>
              <a:fillRect/>
            </a:stretch>
          </p:blipFill>
          <p:spPr>
            <a:xfrm>
              <a:off x="3281577" y="4662519"/>
              <a:ext cx="1316736" cy="1316736"/>
            </a:xfrm>
            <a:prstGeom prst="rect">
              <a:avLst/>
            </a:prstGeom>
          </p:spPr>
        </p:pic>
        <p:sp>
          <p:nvSpPr>
            <p:cNvPr id="37" name="Rectangle 36"/>
            <p:cNvSpPr/>
            <p:nvPr/>
          </p:nvSpPr>
          <p:spPr>
            <a:xfrm>
              <a:off x="3167323" y="5724185"/>
              <a:ext cx="1600956" cy="230832"/>
            </a:xfrm>
            <a:prstGeom prst="rect">
              <a:avLst/>
            </a:prstGeom>
          </p:spPr>
          <p:txBody>
            <a:bodyPr wrap="square">
              <a:spAutoFit/>
            </a:bodyPr>
            <a:lstStyle/>
            <a:p>
              <a:pPr algn="ctr"/>
              <a:r>
                <a:rPr lang="en-US" altLang="zh-CN" sz="900" dirty="0" smtClean="0">
                  <a:solidFill>
                    <a:schemeClr val="bg1"/>
                  </a:solidFill>
                  <a:latin typeface="+mj-lt"/>
                </a:rPr>
                <a:t>Puppet Enterprise 3.2.3</a:t>
              </a:r>
              <a:endParaRPr lang="en-US" sz="900" dirty="0">
                <a:solidFill>
                  <a:schemeClr val="bg1"/>
                </a:solidFill>
                <a:latin typeface="+mj-lt"/>
              </a:endParaRPr>
            </a:p>
          </p:txBody>
        </p:sp>
      </p:grpSp>
      <p:grpSp>
        <p:nvGrpSpPr>
          <p:cNvPr id="57" name="Group 56"/>
          <p:cNvGrpSpPr/>
          <p:nvPr/>
        </p:nvGrpSpPr>
        <p:grpSpPr>
          <a:xfrm>
            <a:off x="4598313" y="4662519"/>
            <a:ext cx="1600956" cy="1316736"/>
            <a:chOff x="4598313" y="4662519"/>
            <a:chExt cx="1600956" cy="1316736"/>
          </a:xfrm>
        </p:grpSpPr>
        <p:pic>
          <p:nvPicPr>
            <p:cNvPr id="38" name="Picture 37"/>
            <p:cNvPicPr>
              <a:picLocks noChangeAspect="1"/>
            </p:cNvPicPr>
            <p:nvPr/>
          </p:nvPicPr>
          <p:blipFill>
            <a:blip r:embed="rId16"/>
            <a:stretch>
              <a:fillRect/>
            </a:stretch>
          </p:blipFill>
          <p:spPr>
            <a:xfrm>
              <a:off x="4731832" y="4662519"/>
              <a:ext cx="1316736" cy="1316736"/>
            </a:xfrm>
            <a:prstGeom prst="rect">
              <a:avLst/>
            </a:prstGeom>
          </p:spPr>
        </p:pic>
        <p:sp>
          <p:nvSpPr>
            <p:cNvPr id="39" name="Rectangle 38"/>
            <p:cNvSpPr/>
            <p:nvPr/>
          </p:nvSpPr>
          <p:spPr>
            <a:xfrm>
              <a:off x="4598313" y="5748423"/>
              <a:ext cx="1600956" cy="230832"/>
            </a:xfrm>
            <a:prstGeom prst="rect">
              <a:avLst/>
            </a:prstGeom>
          </p:spPr>
          <p:txBody>
            <a:bodyPr wrap="square">
              <a:spAutoFit/>
            </a:bodyPr>
            <a:lstStyle/>
            <a:p>
              <a:pPr algn="ctr"/>
              <a:r>
                <a:rPr lang="en-US" altLang="zh-CN" sz="900" dirty="0" smtClean="0">
                  <a:solidFill>
                    <a:schemeClr val="bg1"/>
                  </a:solidFill>
                  <a:latin typeface="+mj-lt"/>
                </a:rPr>
                <a:t>Barracuda Web Application</a:t>
              </a:r>
              <a:endParaRPr lang="en-US" sz="900" dirty="0">
                <a:solidFill>
                  <a:schemeClr val="bg1"/>
                </a:solidFill>
                <a:latin typeface="+mj-lt"/>
              </a:endParaRPr>
            </a:p>
          </p:txBody>
        </p:sp>
      </p:grpSp>
      <p:grpSp>
        <p:nvGrpSpPr>
          <p:cNvPr id="58" name="Group 57"/>
          <p:cNvGrpSpPr/>
          <p:nvPr/>
        </p:nvGrpSpPr>
        <p:grpSpPr>
          <a:xfrm>
            <a:off x="6041013" y="4660076"/>
            <a:ext cx="1600956" cy="1350790"/>
            <a:chOff x="6041013" y="4660076"/>
            <a:chExt cx="1600956" cy="1350790"/>
          </a:xfrm>
        </p:grpSpPr>
        <p:pic>
          <p:nvPicPr>
            <p:cNvPr id="40" name="Picture 39"/>
            <p:cNvPicPr>
              <a:picLocks noChangeAspect="1"/>
            </p:cNvPicPr>
            <p:nvPr/>
          </p:nvPicPr>
          <p:blipFill>
            <a:blip r:embed="rId17"/>
            <a:stretch>
              <a:fillRect/>
            </a:stretch>
          </p:blipFill>
          <p:spPr>
            <a:xfrm>
              <a:off x="6183123" y="4660076"/>
              <a:ext cx="1316736" cy="1316736"/>
            </a:xfrm>
            <a:prstGeom prst="rect">
              <a:avLst/>
            </a:prstGeom>
          </p:spPr>
        </p:pic>
        <p:sp>
          <p:nvSpPr>
            <p:cNvPr id="41" name="Rectangle 40"/>
            <p:cNvSpPr/>
            <p:nvPr/>
          </p:nvSpPr>
          <p:spPr>
            <a:xfrm>
              <a:off x="6041013" y="5641534"/>
              <a:ext cx="1600956" cy="369332"/>
            </a:xfrm>
            <a:prstGeom prst="rect">
              <a:avLst/>
            </a:prstGeom>
          </p:spPr>
          <p:txBody>
            <a:bodyPr wrap="square">
              <a:spAutoFit/>
            </a:bodyPr>
            <a:lstStyle/>
            <a:p>
              <a:pPr algn="ctr"/>
              <a:r>
                <a:rPr lang="en-US" altLang="zh-CN" sz="900" dirty="0" smtClean="0">
                  <a:solidFill>
                    <a:schemeClr val="bg1"/>
                  </a:solidFill>
                  <a:latin typeface="+mj-lt"/>
                </a:rPr>
                <a:t>Oracle WebLogic</a:t>
              </a:r>
            </a:p>
            <a:p>
              <a:pPr algn="ctr"/>
              <a:r>
                <a:rPr lang="en-US" altLang="zh-CN" sz="900" dirty="0" smtClean="0">
                  <a:solidFill>
                    <a:schemeClr val="bg1"/>
                  </a:solidFill>
                  <a:latin typeface="+mj-lt"/>
                </a:rPr>
                <a:t>Server 12.1.2</a:t>
              </a:r>
              <a:endParaRPr lang="en-US" sz="900" dirty="0">
                <a:solidFill>
                  <a:schemeClr val="bg1"/>
                </a:solidFill>
                <a:latin typeface="+mj-lt"/>
              </a:endParaRPr>
            </a:p>
          </p:txBody>
        </p:sp>
      </p:grpSp>
      <p:grpSp>
        <p:nvGrpSpPr>
          <p:cNvPr id="59" name="Group 58"/>
          <p:cNvGrpSpPr/>
          <p:nvPr/>
        </p:nvGrpSpPr>
        <p:grpSpPr>
          <a:xfrm>
            <a:off x="7495480" y="4660076"/>
            <a:ext cx="1600956" cy="1316736"/>
            <a:chOff x="7495480" y="4660076"/>
            <a:chExt cx="1600956" cy="1316736"/>
          </a:xfrm>
        </p:grpSpPr>
        <p:pic>
          <p:nvPicPr>
            <p:cNvPr id="42" name="Picture 41"/>
            <p:cNvPicPr>
              <a:picLocks noChangeAspect="1"/>
            </p:cNvPicPr>
            <p:nvPr/>
          </p:nvPicPr>
          <p:blipFill>
            <a:blip r:embed="rId18"/>
            <a:stretch>
              <a:fillRect/>
            </a:stretch>
          </p:blipFill>
          <p:spPr>
            <a:xfrm>
              <a:off x="7637503" y="4660076"/>
              <a:ext cx="1316736" cy="1316736"/>
            </a:xfrm>
            <a:prstGeom prst="rect">
              <a:avLst/>
            </a:prstGeom>
          </p:spPr>
        </p:pic>
        <p:sp>
          <p:nvSpPr>
            <p:cNvPr id="43" name="Rectangle 42"/>
            <p:cNvSpPr/>
            <p:nvPr/>
          </p:nvSpPr>
          <p:spPr>
            <a:xfrm>
              <a:off x="7495480" y="5681645"/>
              <a:ext cx="1600956" cy="230832"/>
            </a:xfrm>
            <a:prstGeom prst="rect">
              <a:avLst/>
            </a:prstGeom>
          </p:spPr>
          <p:txBody>
            <a:bodyPr wrap="square">
              <a:spAutoFit/>
            </a:bodyPr>
            <a:lstStyle/>
            <a:p>
              <a:pPr algn="ctr"/>
              <a:r>
                <a:rPr lang="en-US" altLang="zh-CN" sz="900" dirty="0" smtClean="0">
                  <a:solidFill>
                    <a:schemeClr val="bg1"/>
                  </a:solidFill>
                  <a:latin typeface="+mj-lt"/>
                </a:rPr>
                <a:t>Visual Studio Ultimate 2013</a:t>
              </a:r>
              <a:endParaRPr lang="en-US" sz="900" dirty="0">
                <a:solidFill>
                  <a:schemeClr val="bg1"/>
                </a:solidFill>
                <a:latin typeface="+mj-lt"/>
              </a:endParaRPr>
            </a:p>
          </p:txBody>
        </p:sp>
      </p:grpSp>
      <p:grpSp>
        <p:nvGrpSpPr>
          <p:cNvPr id="63" name="Group 62"/>
          <p:cNvGrpSpPr/>
          <p:nvPr/>
        </p:nvGrpSpPr>
        <p:grpSpPr>
          <a:xfrm>
            <a:off x="7520557" y="1794291"/>
            <a:ext cx="1559195" cy="1316736"/>
            <a:chOff x="7520557" y="1794291"/>
            <a:chExt cx="1559195" cy="1316736"/>
          </a:xfrm>
        </p:grpSpPr>
        <p:pic>
          <p:nvPicPr>
            <p:cNvPr id="61" name="Picture 60"/>
            <p:cNvPicPr>
              <a:picLocks noChangeAspect="1"/>
            </p:cNvPicPr>
            <p:nvPr/>
          </p:nvPicPr>
          <p:blipFill>
            <a:blip r:embed="rId19"/>
            <a:stretch>
              <a:fillRect/>
            </a:stretch>
          </p:blipFill>
          <p:spPr>
            <a:xfrm>
              <a:off x="7637503" y="1794291"/>
              <a:ext cx="1316736" cy="1316736"/>
            </a:xfrm>
            <a:prstGeom prst="rect">
              <a:avLst/>
            </a:prstGeom>
          </p:spPr>
        </p:pic>
        <p:sp>
          <p:nvSpPr>
            <p:cNvPr id="62" name="Rectangle 61"/>
            <p:cNvSpPr/>
            <p:nvPr/>
          </p:nvSpPr>
          <p:spPr>
            <a:xfrm>
              <a:off x="7520557" y="2851398"/>
              <a:ext cx="1559195" cy="230832"/>
            </a:xfrm>
            <a:prstGeom prst="rect">
              <a:avLst/>
            </a:prstGeom>
          </p:spPr>
          <p:txBody>
            <a:bodyPr wrap="square">
              <a:spAutoFit/>
            </a:bodyPr>
            <a:lstStyle/>
            <a:p>
              <a:pPr algn="ctr"/>
              <a:r>
                <a:rPr lang="en-US" altLang="zh-CN" sz="900" dirty="0" err="1" smtClean="0">
                  <a:solidFill>
                    <a:schemeClr val="bg1"/>
                  </a:solidFill>
                  <a:latin typeface="+mj-lt"/>
                </a:rPr>
                <a:t>openSUSE</a:t>
              </a:r>
              <a:r>
                <a:rPr lang="en-US" altLang="zh-CN" sz="900" dirty="0" smtClean="0">
                  <a:solidFill>
                    <a:schemeClr val="bg1"/>
                  </a:solidFill>
                  <a:latin typeface="+mj-lt"/>
                </a:rPr>
                <a:t> 13.1</a:t>
              </a:r>
              <a:endParaRPr lang="en-US" sz="900" dirty="0">
                <a:solidFill>
                  <a:schemeClr val="bg1"/>
                </a:solidFill>
                <a:latin typeface="+mj-lt"/>
              </a:endParaRPr>
            </a:p>
          </p:txBody>
        </p:sp>
      </p:grpSp>
    </p:spTree>
    <p:extLst>
      <p:ext uri="{BB962C8B-B14F-4D97-AF65-F5344CB8AC3E}">
        <p14:creationId xmlns:p14="http://schemas.microsoft.com/office/powerpoint/2010/main" val="52891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200" decel="100000"/>
                                        <p:tgtEl>
                                          <p:spTgt spid="44"/>
                                        </p:tgtEl>
                                      </p:cBhvr>
                                    </p:animEffect>
                                    <p:anim calcmode="lin" valueType="num">
                                      <p:cBhvr>
                                        <p:cTn id="8" dur="200" decel="100000" fill="hold"/>
                                        <p:tgtEl>
                                          <p:spTgt spid="44"/>
                                        </p:tgtEl>
                                        <p:attrNameLst>
                                          <p:attrName>style.rotation</p:attrName>
                                        </p:attrNameLst>
                                      </p:cBhvr>
                                      <p:tavLst>
                                        <p:tav tm="0">
                                          <p:val>
                                            <p:fltVal val="-90"/>
                                          </p:val>
                                        </p:tav>
                                        <p:tav tm="100000">
                                          <p:val>
                                            <p:fltVal val="0"/>
                                          </p:val>
                                        </p:tav>
                                      </p:tavLst>
                                    </p:anim>
                                    <p:anim calcmode="lin" valueType="num">
                                      <p:cBhvr>
                                        <p:cTn id="9" dur="200" decel="100000" fill="hold"/>
                                        <p:tgtEl>
                                          <p:spTgt spid="44"/>
                                        </p:tgtEl>
                                        <p:attrNameLst>
                                          <p:attrName>ppt_x</p:attrName>
                                        </p:attrNameLst>
                                      </p:cBhvr>
                                      <p:tavLst>
                                        <p:tav tm="0">
                                          <p:val>
                                            <p:strVal val="#ppt_x+0.4"/>
                                          </p:val>
                                        </p:tav>
                                        <p:tav tm="100000">
                                          <p:val>
                                            <p:strVal val="#ppt_x-0.05"/>
                                          </p:val>
                                        </p:tav>
                                      </p:tavLst>
                                    </p:anim>
                                    <p:anim calcmode="lin" valueType="num">
                                      <p:cBhvr>
                                        <p:cTn id="10" dur="200" decel="100000" fill="hold"/>
                                        <p:tgtEl>
                                          <p:spTgt spid="44"/>
                                        </p:tgtEl>
                                        <p:attrNameLst>
                                          <p:attrName>ppt_y</p:attrName>
                                        </p:attrNameLst>
                                      </p:cBhvr>
                                      <p:tavLst>
                                        <p:tav tm="0">
                                          <p:val>
                                            <p:strVal val="#ppt_y-0.4"/>
                                          </p:val>
                                        </p:tav>
                                        <p:tav tm="100000">
                                          <p:val>
                                            <p:strVal val="#ppt_y+0.1"/>
                                          </p:val>
                                        </p:tav>
                                      </p:tavLst>
                                    </p:anim>
                                    <p:anim calcmode="lin" valueType="num">
                                      <p:cBhvr>
                                        <p:cTn id="11" dur="50" accel="100000" fill="hold">
                                          <p:stCondLst>
                                            <p:cond delay="200"/>
                                          </p:stCondLst>
                                        </p:cTn>
                                        <p:tgtEl>
                                          <p:spTgt spid="44"/>
                                        </p:tgtEl>
                                        <p:attrNameLst>
                                          <p:attrName>ppt_x</p:attrName>
                                        </p:attrNameLst>
                                      </p:cBhvr>
                                      <p:tavLst>
                                        <p:tav tm="0">
                                          <p:val>
                                            <p:strVal val="#ppt_x-0.05"/>
                                          </p:val>
                                        </p:tav>
                                        <p:tav tm="100000">
                                          <p:val>
                                            <p:strVal val="#ppt_x"/>
                                          </p:val>
                                        </p:tav>
                                      </p:tavLst>
                                    </p:anim>
                                    <p:anim calcmode="lin" valueType="num">
                                      <p:cBhvr>
                                        <p:cTn id="12" dur="50" accel="100000" fill="hold">
                                          <p:stCondLst>
                                            <p:cond delay="200"/>
                                          </p:stCondLst>
                                        </p:cTn>
                                        <p:tgtEl>
                                          <p:spTgt spid="44"/>
                                        </p:tgtEl>
                                        <p:attrNameLst>
                                          <p:attrName>ppt_y</p:attrName>
                                        </p:attrNameLst>
                                      </p:cBhvr>
                                      <p:tavLst>
                                        <p:tav tm="0">
                                          <p:val>
                                            <p:strVal val="#ppt_y+0.1"/>
                                          </p:val>
                                        </p:tav>
                                        <p:tav tm="100000">
                                          <p:val>
                                            <p:strVal val="#ppt_y"/>
                                          </p:val>
                                        </p:tav>
                                      </p:tavLst>
                                    </p:anim>
                                  </p:childTnLst>
                                </p:cTn>
                              </p:par>
                            </p:childTnLst>
                          </p:cTn>
                        </p:par>
                        <p:par>
                          <p:cTn id="13" fill="hold">
                            <p:stCondLst>
                              <p:cond delay="250"/>
                            </p:stCondLst>
                            <p:childTnLst>
                              <p:par>
                                <p:cTn id="14" presetID="30" presetClass="entr" presetSubtype="0" fill="hold" nodeType="after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200" decel="100000"/>
                                        <p:tgtEl>
                                          <p:spTgt spid="45"/>
                                        </p:tgtEl>
                                      </p:cBhvr>
                                    </p:animEffect>
                                    <p:anim calcmode="lin" valueType="num">
                                      <p:cBhvr>
                                        <p:cTn id="17" dur="200" decel="100000" fill="hold"/>
                                        <p:tgtEl>
                                          <p:spTgt spid="45"/>
                                        </p:tgtEl>
                                        <p:attrNameLst>
                                          <p:attrName>style.rotation</p:attrName>
                                        </p:attrNameLst>
                                      </p:cBhvr>
                                      <p:tavLst>
                                        <p:tav tm="0">
                                          <p:val>
                                            <p:fltVal val="-90"/>
                                          </p:val>
                                        </p:tav>
                                        <p:tav tm="100000">
                                          <p:val>
                                            <p:fltVal val="0"/>
                                          </p:val>
                                        </p:tav>
                                      </p:tavLst>
                                    </p:anim>
                                    <p:anim calcmode="lin" valueType="num">
                                      <p:cBhvr>
                                        <p:cTn id="18" dur="200" decel="100000" fill="hold"/>
                                        <p:tgtEl>
                                          <p:spTgt spid="45"/>
                                        </p:tgtEl>
                                        <p:attrNameLst>
                                          <p:attrName>ppt_x</p:attrName>
                                        </p:attrNameLst>
                                      </p:cBhvr>
                                      <p:tavLst>
                                        <p:tav tm="0">
                                          <p:val>
                                            <p:strVal val="#ppt_x+0.4"/>
                                          </p:val>
                                        </p:tav>
                                        <p:tav tm="100000">
                                          <p:val>
                                            <p:strVal val="#ppt_x-0.05"/>
                                          </p:val>
                                        </p:tav>
                                      </p:tavLst>
                                    </p:anim>
                                    <p:anim calcmode="lin" valueType="num">
                                      <p:cBhvr>
                                        <p:cTn id="19" dur="200" decel="100000" fill="hold"/>
                                        <p:tgtEl>
                                          <p:spTgt spid="45"/>
                                        </p:tgtEl>
                                        <p:attrNameLst>
                                          <p:attrName>ppt_y</p:attrName>
                                        </p:attrNameLst>
                                      </p:cBhvr>
                                      <p:tavLst>
                                        <p:tav tm="0">
                                          <p:val>
                                            <p:strVal val="#ppt_y-0.4"/>
                                          </p:val>
                                        </p:tav>
                                        <p:tav tm="100000">
                                          <p:val>
                                            <p:strVal val="#ppt_y+0.1"/>
                                          </p:val>
                                        </p:tav>
                                      </p:tavLst>
                                    </p:anim>
                                    <p:anim calcmode="lin" valueType="num">
                                      <p:cBhvr>
                                        <p:cTn id="20" dur="50" accel="100000" fill="hold">
                                          <p:stCondLst>
                                            <p:cond delay="200"/>
                                          </p:stCondLst>
                                        </p:cTn>
                                        <p:tgtEl>
                                          <p:spTgt spid="45"/>
                                        </p:tgtEl>
                                        <p:attrNameLst>
                                          <p:attrName>ppt_x</p:attrName>
                                        </p:attrNameLst>
                                      </p:cBhvr>
                                      <p:tavLst>
                                        <p:tav tm="0">
                                          <p:val>
                                            <p:strVal val="#ppt_x-0.05"/>
                                          </p:val>
                                        </p:tav>
                                        <p:tav tm="100000">
                                          <p:val>
                                            <p:strVal val="#ppt_x"/>
                                          </p:val>
                                        </p:tav>
                                      </p:tavLst>
                                    </p:anim>
                                    <p:anim calcmode="lin" valueType="num">
                                      <p:cBhvr>
                                        <p:cTn id="21" dur="50" accel="100000" fill="hold">
                                          <p:stCondLst>
                                            <p:cond delay="200"/>
                                          </p:stCondLst>
                                        </p:cTn>
                                        <p:tgtEl>
                                          <p:spTgt spid="45"/>
                                        </p:tgtEl>
                                        <p:attrNameLst>
                                          <p:attrName>ppt_y</p:attrName>
                                        </p:attrNameLst>
                                      </p:cBhvr>
                                      <p:tavLst>
                                        <p:tav tm="0">
                                          <p:val>
                                            <p:strVal val="#ppt_y+0.1"/>
                                          </p:val>
                                        </p:tav>
                                        <p:tav tm="100000">
                                          <p:val>
                                            <p:strVal val="#ppt_y"/>
                                          </p:val>
                                        </p:tav>
                                      </p:tavLst>
                                    </p:anim>
                                  </p:childTnLst>
                                </p:cTn>
                              </p:par>
                            </p:childTnLst>
                          </p:cTn>
                        </p:par>
                        <p:par>
                          <p:cTn id="22" fill="hold">
                            <p:stCondLst>
                              <p:cond delay="500"/>
                            </p:stCondLst>
                            <p:childTnLst>
                              <p:par>
                                <p:cTn id="23" presetID="30" presetClass="entr" presetSubtype="0" fill="hold"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200" decel="100000"/>
                                        <p:tgtEl>
                                          <p:spTgt spid="46"/>
                                        </p:tgtEl>
                                      </p:cBhvr>
                                    </p:animEffect>
                                    <p:anim calcmode="lin" valueType="num">
                                      <p:cBhvr>
                                        <p:cTn id="26" dur="200" decel="100000" fill="hold"/>
                                        <p:tgtEl>
                                          <p:spTgt spid="46"/>
                                        </p:tgtEl>
                                        <p:attrNameLst>
                                          <p:attrName>style.rotation</p:attrName>
                                        </p:attrNameLst>
                                      </p:cBhvr>
                                      <p:tavLst>
                                        <p:tav tm="0">
                                          <p:val>
                                            <p:fltVal val="-90"/>
                                          </p:val>
                                        </p:tav>
                                        <p:tav tm="100000">
                                          <p:val>
                                            <p:fltVal val="0"/>
                                          </p:val>
                                        </p:tav>
                                      </p:tavLst>
                                    </p:anim>
                                    <p:anim calcmode="lin" valueType="num">
                                      <p:cBhvr>
                                        <p:cTn id="27" dur="200" decel="100000" fill="hold"/>
                                        <p:tgtEl>
                                          <p:spTgt spid="46"/>
                                        </p:tgtEl>
                                        <p:attrNameLst>
                                          <p:attrName>ppt_x</p:attrName>
                                        </p:attrNameLst>
                                      </p:cBhvr>
                                      <p:tavLst>
                                        <p:tav tm="0">
                                          <p:val>
                                            <p:strVal val="#ppt_x+0.4"/>
                                          </p:val>
                                        </p:tav>
                                        <p:tav tm="100000">
                                          <p:val>
                                            <p:strVal val="#ppt_x-0.05"/>
                                          </p:val>
                                        </p:tav>
                                      </p:tavLst>
                                    </p:anim>
                                    <p:anim calcmode="lin" valueType="num">
                                      <p:cBhvr>
                                        <p:cTn id="28" dur="200" decel="100000" fill="hold"/>
                                        <p:tgtEl>
                                          <p:spTgt spid="46"/>
                                        </p:tgtEl>
                                        <p:attrNameLst>
                                          <p:attrName>ppt_y</p:attrName>
                                        </p:attrNameLst>
                                      </p:cBhvr>
                                      <p:tavLst>
                                        <p:tav tm="0">
                                          <p:val>
                                            <p:strVal val="#ppt_y-0.4"/>
                                          </p:val>
                                        </p:tav>
                                        <p:tav tm="100000">
                                          <p:val>
                                            <p:strVal val="#ppt_y+0.1"/>
                                          </p:val>
                                        </p:tav>
                                      </p:tavLst>
                                    </p:anim>
                                    <p:anim calcmode="lin" valueType="num">
                                      <p:cBhvr>
                                        <p:cTn id="29" dur="50" accel="100000" fill="hold">
                                          <p:stCondLst>
                                            <p:cond delay="200"/>
                                          </p:stCondLst>
                                        </p:cTn>
                                        <p:tgtEl>
                                          <p:spTgt spid="46"/>
                                        </p:tgtEl>
                                        <p:attrNameLst>
                                          <p:attrName>ppt_x</p:attrName>
                                        </p:attrNameLst>
                                      </p:cBhvr>
                                      <p:tavLst>
                                        <p:tav tm="0">
                                          <p:val>
                                            <p:strVal val="#ppt_x-0.05"/>
                                          </p:val>
                                        </p:tav>
                                        <p:tav tm="100000">
                                          <p:val>
                                            <p:strVal val="#ppt_x"/>
                                          </p:val>
                                        </p:tav>
                                      </p:tavLst>
                                    </p:anim>
                                    <p:anim calcmode="lin" valueType="num">
                                      <p:cBhvr>
                                        <p:cTn id="30" dur="50" accel="100000" fill="hold">
                                          <p:stCondLst>
                                            <p:cond delay="200"/>
                                          </p:stCondLst>
                                        </p:cTn>
                                        <p:tgtEl>
                                          <p:spTgt spid="46"/>
                                        </p:tgtEl>
                                        <p:attrNameLst>
                                          <p:attrName>ppt_y</p:attrName>
                                        </p:attrNameLst>
                                      </p:cBhvr>
                                      <p:tavLst>
                                        <p:tav tm="0">
                                          <p:val>
                                            <p:strVal val="#ppt_y+0.1"/>
                                          </p:val>
                                        </p:tav>
                                        <p:tav tm="100000">
                                          <p:val>
                                            <p:strVal val="#ppt_y"/>
                                          </p:val>
                                        </p:tav>
                                      </p:tavLst>
                                    </p:anim>
                                  </p:childTnLst>
                                </p:cTn>
                              </p:par>
                            </p:childTnLst>
                          </p:cTn>
                        </p:par>
                        <p:par>
                          <p:cTn id="31" fill="hold">
                            <p:stCondLst>
                              <p:cond delay="750"/>
                            </p:stCondLst>
                            <p:childTnLst>
                              <p:par>
                                <p:cTn id="32" presetID="30" presetClass="entr" presetSubtype="0" fill="hold" nodeType="after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200" decel="100000"/>
                                        <p:tgtEl>
                                          <p:spTgt spid="47"/>
                                        </p:tgtEl>
                                      </p:cBhvr>
                                    </p:animEffect>
                                    <p:anim calcmode="lin" valueType="num">
                                      <p:cBhvr>
                                        <p:cTn id="35" dur="200" decel="100000" fill="hold"/>
                                        <p:tgtEl>
                                          <p:spTgt spid="47"/>
                                        </p:tgtEl>
                                        <p:attrNameLst>
                                          <p:attrName>style.rotation</p:attrName>
                                        </p:attrNameLst>
                                      </p:cBhvr>
                                      <p:tavLst>
                                        <p:tav tm="0">
                                          <p:val>
                                            <p:fltVal val="-90"/>
                                          </p:val>
                                        </p:tav>
                                        <p:tav tm="100000">
                                          <p:val>
                                            <p:fltVal val="0"/>
                                          </p:val>
                                        </p:tav>
                                      </p:tavLst>
                                    </p:anim>
                                    <p:anim calcmode="lin" valueType="num">
                                      <p:cBhvr>
                                        <p:cTn id="36" dur="200" decel="100000" fill="hold"/>
                                        <p:tgtEl>
                                          <p:spTgt spid="47"/>
                                        </p:tgtEl>
                                        <p:attrNameLst>
                                          <p:attrName>ppt_x</p:attrName>
                                        </p:attrNameLst>
                                      </p:cBhvr>
                                      <p:tavLst>
                                        <p:tav tm="0">
                                          <p:val>
                                            <p:strVal val="#ppt_x+0.4"/>
                                          </p:val>
                                        </p:tav>
                                        <p:tav tm="100000">
                                          <p:val>
                                            <p:strVal val="#ppt_x-0.05"/>
                                          </p:val>
                                        </p:tav>
                                      </p:tavLst>
                                    </p:anim>
                                    <p:anim calcmode="lin" valueType="num">
                                      <p:cBhvr>
                                        <p:cTn id="37" dur="200" decel="100000" fill="hold"/>
                                        <p:tgtEl>
                                          <p:spTgt spid="47"/>
                                        </p:tgtEl>
                                        <p:attrNameLst>
                                          <p:attrName>ppt_y</p:attrName>
                                        </p:attrNameLst>
                                      </p:cBhvr>
                                      <p:tavLst>
                                        <p:tav tm="0">
                                          <p:val>
                                            <p:strVal val="#ppt_y-0.4"/>
                                          </p:val>
                                        </p:tav>
                                        <p:tav tm="100000">
                                          <p:val>
                                            <p:strVal val="#ppt_y+0.1"/>
                                          </p:val>
                                        </p:tav>
                                      </p:tavLst>
                                    </p:anim>
                                    <p:anim calcmode="lin" valueType="num">
                                      <p:cBhvr>
                                        <p:cTn id="38" dur="50" accel="100000" fill="hold">
                                          <p:stCondLst>
                                            <p:cond delay="200"/>
                                          </p:stCondLst>
                                        </p:cTn>
                                        <p:tgtEl>
                                          <p:spTgt spid="47"/>
                                        </p:tgtEl>
                                        <p:attrNameLst>
                                          <p:attrName>ppt_x</p:attrName>
                                        </p:attrNameLst>
                                      </p:cBhvr>
                                      <p:tavLst>
                                        <p:tav tm="0">
                                          <p:val>
                                            <p:strVal val="#ppt_x-0.05"/>
                                          </p:val>
                                        </p:tav>
                                        <p:tav tm="100000">
                                          <p:val>
                                            <p:strVal val="#ppt_x"/>
                                          </p:val>
                                        </p:tav>
                                      </p:tavLst>
                                    </p:anim>
                                    <p:anim calcmode="lin" valueType="num">
                                      <p:cBhvr>
                                        <p:cTn id="39" dur="50" accel="100000" fill="hold">
                                          <p:stCondLst>
                                            <p:cond delay="200"/>
                                          </p:stCondLst>
                                        </p:cTn>
                                        <p:tgtEl>
                                          <p:spTgt spid="47"/>
                                        </p:tgtEl>
                                        <p:attrNameLst>
                                          <p:attrName>ppt_y</p:attrName>
                                        </p:attrNameLst>
                                      </p:cBhvr>
                                      <p:tavLst>
                                        <p:tav tm="0">
                                          <p:val>
                                            <p:strVal val="#ppt_y+0.1"/>
                                          </p:val>
                                        </p:tav>
                                        <p:tav tm="100000">
                                          <p:val>
                                            <p:strVal val="#ppt_y"/>
                                          </p:val>
                                        </p:tav>
                                      </p:tavLst>
                                    </p:anim>
                                  </p:childTnLst>
                                </p:cTn>
                              </p:par>
                            </p:childTnLst>
                          </p:cTn>
                        </p:par>
                        <p:par>
                          <p:cTn id="40" fill="hold">
                            <p:stCondLst>
                              <p:cond delay="1000"/>
                            </p:stCondLst>
                            <p:childTnLst>
                              <p:par>
                                <p:cTn id="41" presetID="30" presetClass="entr" presetSubtype="0" fill="hold" nodeType="after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200" decel="100000"/>
                                        <p:tgtEl>
                                          <p:spTgt spid="63"/>
                                        </p:tgtEl>
                                      </p:cBhvr>
                                    </p:animEffect>
                                    <p:anim calcmode="lin" valueType="num">
                                      <p:cBhvr>
                                        <p:cTn id="44" dur="200" decel="100000" fill="hold"/>
                                        <p:tgtEl>
                                          <p:spTgt spid="63"/>
                                        </p:tgtEl>
                                        <p:attrNameLst>
                                          <p:attrName>style.rotation</p:attrName>
                                        </p:attrNameLst>
                                      </p:cBhvr>
                                      <p:tavLst>
                                        <p:tav tm="0">
                                          <p:val>
                                            <p:fltVal val="-90"/>
                                          </p:val>
                                        </p:tav>
                                        <p:tav tm="100000">
                                          <p:val>
                                            <p:fltVal val="0"/>
                                          </p:val>
                                        </p:tav>
                                      </p:tavLst>
                                    </p:anim>
                                    <p:anim calcmode="lin" valueType="num">
                                      <p:cBhvr>
                                        <p:cTn id="45" dur="200" decel="100000" fill="hold"/>
                                        <p:tgtEl>
                                          <p:spTgt spid="63"/>
                                        </p:tgtEl>
                                        <p:attrNameLst>
                                          <p:attrName>ppt_x</p:attrName>
                                        </p:attrNameLst>
                                      </p:cBhvr>
                                      <p:tavLst>
                                        <p:tav tm="0">
                                          <p:val>
                                            <p:strVal val="#ppt_x+0.4"/>
                                          </p:val>
                                        </p:tav>
                                        <p:tav tm="100000">
                                          <p:val>
                                            <p:strVal val="#ppt_x-0.05"/>
                                          </p:val>
                                        </p:tav>
                                      </p:tavLst>
                                    </p:anim>
                                    <p:anim calcmode="lin" valueType="num">
                                      <p:cBhvr>
                                        <p:cTn id="46" dur="200" decel="100000" fill="hold"/>
                                        <p:tgtEl>
                                          <p:spTgt spid="63"/>
                                        </p:tgtEl>
                                        <p:attrNameLst>
                                          <p:attrName>ppt_y</p:attrName>
                                        </p:attrNameLst>
                                      </p:cBhvr>
                                      <p:tavLst>
                                        <p:tav tm="0">
                                          <p:val>
                                            <p:strVal val="#ppt_y-0.4"/>
                                          </p:val>
                                        </p:tav>
                                        <p:tav tm="100000">
                                          <p:val>
                                            <p:strVal val="#ppt_y+0.1"/>
                                          </p:val>
                                        </p:tav>
                                      </p:tavLst>
                                    </p:anim>
                                    <p:anim calcmode="lin" valueType="num">
                                      <p:cBhvr>
                                        <p:cTn id="47" dur="50" accel="100000" fill="hold">
                                          <p:stCondLst>
                                            <p:cond delay="200"/>
                                          </p:stCondLst>
                                        </p:cTn>
                                        <p:tgtEl>
                                          <p:spTgt spid="63"/>
                                        </p:tgtEl>
                                        <p:attrNameLst>
                                          <p:attrName>ppt_x</p:attrName>
                                        </p:attrNameLst>
                                      </p:cBhvr>
                                      <p:tavLst>
                                        <p:tav tm="0">
                                          <p:val>
                                            <p:strVal val="#ppt_x-0.05"/>
                                          </p:val>
                                        </p:tav>
                                        <p:tav tm="100000">
                                          <p:val>
                                            <p:strVal val="#ppt_x"/>
                                          </p:val>
                                        </p:tav>
                                      </p:tavLst>
                                    </p:anim>
                                    <p:anim calcmode="lin" valueType="num">
                                      <p:cBhvr>
                                        <p:cTn id="48" dur="50" accel="100000" fill="hold">
                                          <p:stCondLst>
                                            <p:cond delay="200"/>
                                          </p:stCondLst>
                                        </p:cTn>
                                        <p:tgtEl>
                                          <p:spTgt spid="63"/>
                                        </p:tgtEl>
                                        <p:attrNameLst>
                                          <p:attrName>ppt_y</p:attrName>
                                        </p:attrNameLst>
                                      </p:cBhvr>
                                      <p:tavLst>
                                        <p:tav tm="0">
                                          <p:val>
                                            <p:strVal val="#ppt_y+0.1"/>
                                          </p:val>
                                        </p:tav>
                                        <p:tav tm="100000">
                                          <p:val>
                                            <p:strVal val="#ppt_y"/>
                                          </p:val>
                                        </p:tav>
                                      </p:tavLst>
                                    </p:anim>
                                  </p:childTnLst>
                                </p:cTn>
                              </p:par>
                            </p:childTnLst>
                          </p:cTn>
                        </p:par>
                        <p:par>
                          <p:cTn id="49" fill="hold">
                            <p:stCondLst>
                              <p:cond delay="1250"/>
                            </p:stCondLst>
                            <p:childTnLst>
                              <p:par>
                                <p:cTn id="50" presetID="30" presetClass="entr" presetSubtype="0" fill="hold" nodeType="after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200" decel="100000"/>
                                        <p:tgtEl>
                                          <p:spTgt spid="48"/>
                                        </p:tgtEl>
                                      </p:cBhvr>
                                    </p:animEffect>
                                    <p:anim calcmode="lin" valueType="num">
                                      <p:cBhvr>
                                        <p:cTn id="53" dur="200" decel="100000" fill="hold"/>
                                        <p:tgtEl>
                                          <p:spTgt spid="48"/>
                                        </p:tgtEl>
                                        <p:attrNameLst>
                                          <p:attrName>style.rotation</p:attrName>
                                        </p:attrNameLst>
                                      </p:cBhvr>
                                      <p:tavLst>
                                        <p:tav tm="0">
                                          <p:val>
                                            <p:fltVal val="-90"/>
                                          </p:val>
                                        </p:tav>
                                        <p:tav tm="100000">
                                          <p:val>
                                            <p:fltVal val="0"/>
                                          </p:val>
                                        </p:tav>
                                      </p:tavLst>
                                    </p:anim>
                                    <p:anim calcmode="lin" valueType="num">
                                      <p:cBhvr>
                                        <p:cTn id="54" dur="200" decel="100000" fill="hold"/>
                                        <p:tgtEl>
                                          <p:spTgt spid="48"/>
                                        </p:tgtEl>
                                        <p:attrNameLst>
                                          <p:attrName>ppt_x</p:attrName>
                                        </p:attrNameLst>
                                      </p:cBhvr>
                                      <p:tavLst>
                                        <p:tav tm="0">
                                          <p:val>
                                            <p:strVal val="#ppt_x+0.4"/>
                                          </p:val>
                                        </p:tav>
                                        <p:tav tm="100000">
                                          <p:val>
                                            <p:strVal val="#ppt_x-0.05"/>
                                          </p:val>
                                        </p:tav>
                                      </p:tavLst>
                                    </p:anim>
                                    <p:anim calcmode="lin" valueType="num">
                                      <p:cBhvr>
                                        <p:cTn id="55" dur="200" decel="100000" fill="hold"/>
                                        <p:tgtEl>
                                          <p:spTgt spid="48"/>
                                        </p:tgtEl>
                                        <p:attrNameLst>
                                          <p:attrName>ppt_y</p:attrName>
                                        </p:attrNameLst>
                                      </p:cBhvr>
                                      <p:tavLst>
                                        <p:tav tm="0">
                                          <p:val>
                                            <p:strVal val="#ppt_y-0.4"/>
                                          </p:val>
                                        </p:tav>
                                        <p:tav tm="100000">
                                          <p:val>
                                            <p:strVal val="#ppt_y+0.1"/>
                                          </p:val>
                                        </p:tav>
                                      </p:tavLst>
                                    </p:anim>
                                    <p:anim calcmode="lin" valueType="num">
                                      <p:cBhvr>
                                        <p:cTn id="56" dur="50" accel="100000" fill="hold">
                                          <p:stCondLst>
                                            <p:cond delay="200"/>
                                          </p:stCondLst>
                                        </p:cTn>
                                        <p:tgtEl>
                                          <p:spTgt spid="48"/>
                                        </p:tgtEl>
                                        <p:attrNameLst>
                                          <p:attrName>ppt_x</p:attrName>
                                        </p:attrNameLst>
                                      </p:cBhvr>
                                      <p:tavLst>
                                        <p:tav tm="0">
                                          <p:val>
                                            <p:strVal val="#ppt_x-0.05"/>
                                          </p:val>
                                        </p:tav>
                                        <p:tav tm="100000">
                                          <p:val>
                                            <p:strVal val="#ppt_x"/>
                                          </p:val>
                                        </p:tav>
                                      </p:tavLst>
                                    </p:anim>
                                    <p:anim calcmode="lin" valueType="num">
                                      <p:cBhvr>
                                        <p:cTn id="57" dur="50" accel="100000" fill="hold">
                                          <p:stCondLst>
                                            <p:cond delay="200"/>
                                          </p:stCondLst>
                                        </p:cTn>
                                        <p:tgtEl>
                                          <p:spTgt spid="48"/>
                                        </p:tgtEl>
                                        <p:attrNameLst>
                                          <p:attrName>ppt_y</p:attrName>
                                        </p:attrNameLst>
                                      </p:cBhvr>
                                      <p:tavLst>
                                        <p:tav tm="0">
                                          <p:val>
                                            <p:strVal val="#ppt_y+0.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30" presetClass="entr" presetSubtype="0" fill="hold"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200" decel="100000"/>
                                        <p:tgtEl>
                                          <p:spTgt spid="49"/>
                                        </p:tgtEl>
                                      </p:cBhvr>
                                    </p:animEffect>
                                    <p:anim calcmode="lin" valueType="num">
                                      <p:cBhvr>
                                        <p:cTn id="63" dur="200" decel="100000" fill="hold"/>
                                        <p:tgtEl>
                                          <p:spTgt spid="49"/>
                                        </p:tgtEl>
                                        <p:attrNameLst>
                                          <p:attrName>style.rotation</p:attrName>
                                        </p:attrNameLst>
                                      </p:cBhvr>
                                      <p:tavLst>
                                        <p:tav tm="0">
                                          <p:val>
                                            <p:fltVal val="-90"/>
                                          </p:val>
                                        </p:tav>
                                        <p:tav tm="100000">
                                          <p:val>
                                            <p:fltVal val="0"/>
                                          </p:val>
                                        </p:tav>
                                      </p:tavLst>
                                    </p:anim>
                                    <p:anim calcmode="lin" valueType="num">
                                      <p:cBhvr>
                                        <p:cTn id="64" dur="200" decel="100000" fill="hold"/>
                                        <p:tgtEl>
                                          <p:spTgt spid="49"/>
                                        </p:tgtEl>
                                        <p:attrNameLst>
                                          <p:attrName>ppt_x</p:attrName>
                                        </p:attrNameLst>
                                      </p:cBhvr>
                                      <p:tavLst>
                                        <p:tav tm="0">
                                          <p:val>
                                            <p:strVal val="#ppt_x+0.4"/>
                                          </p:val>
                                        </p:tav>
                                        <p:tav tm="100000">
                                          <p:val>
                                            <p:strVal val="#ppt_x-0.05"/>
                                          </p:val>
                                        </p:tav>
                                      </p:tavLst>
                                    </p:anim>
                                    <p:anim calcmode="lin" valueType="num">
                                      <p:cBhvr>
                                        <p:cTn id="65" dur="200" decel="100000" fill="hold"/>
                                        <p:tgtEl>
                                          <p:spTgt spid="49"/>
                                        </p:tgtEl>
                                        <p:attrNameLst>
                                          <p:attrName>ppt_y</p:attrName>
                                        </p:attrNameLst>
                                      </p:cBhvr>
                                      <p:tavLst>
                                        <p:tav tm="0">
                                          <p:val>
                                            <p:strVal val="#ppt_y-0.4"/>
                                          </p:val>
                                        </p:tav>
                                        <p:tav tm="100000">
                                          <p:val>
                                            <p:strVal val="#ppt_y+0.1"/>
                                          </p:val>
                                        </p:tav>
                                      </p:tavLst>
                                    </p:anim>
                                    <p:anim calcmode="lin" valueType="num">
                                      <p:cBhvr>
                                        <p:cTn id="66" dur="50" accel="100000" fill="hold">
                                          <p:stCondLst>
                                            <p:cond delay="200"/>
                                          </p:stCondLst>
                                        </p:cTn>
                                        <p:tgtEl>
                                          <p:spTgt spid="49"/>
                                        </p:tgtEl>
                                        <p:attrNameLst>
                                          <p:attrName>ppt_x</p:attrName>
                                        </p:attrNameLst>
                                      </p:cBhvr>
                                      <p:tavLst>
                                        <p:tav tm="0">
                                          <p:val>
                                            <p:strVal val="#ppt_x-0.05"/>
                                          </p:val>
                                        </p:tav>
                                        <p:tav tm="100000">
                                          <p:val>
                                            <p:strVal val="#ppt_x"/>
                                          </p:val>
                                        </p:tav>
                                      </p:tavLst>
                                    </p:anim>
                                    <p:anim calcmode="lin" valueType="num">
                                      <p:cBhvr>
                                        <p:cTn id="67" dur="50" accel="100000" fill="hold">
                                          <p:stCondLst>
                                            <p:cond delay="200"/>
                                          </p:stCondLst>
                                        </p:cTn>
                                        <p:tgtEl>
                                          <p:spTgt spid="49"/>
                                        </p:tgtEl>
                                        <p:attrNameLst>
                                          <p:attrName>ppt_y</p:attrName>
                                        </p:attrNameLst>
                                      </p:cBhvr>
                                      <p:tavLst>
                                        <p:tav tm="0">
                                          <p:val>
                                            <p:strVal val="#ppt_y+0.1"/>
                                          </p:val>
                                        </p:tav>
                                        <p:tav tm="100000">
                                          <p:val>
                                            <p:strVal val="#ppt_y"/>
                                          </p:val>
                                        </p:tav>
                                      </p:tavLst>
                                    </p:anim>
                                  </p:childTnLst>
                                </p:cTn>
                              </p:par>
                            </p:childTnLst>
                          </p:cTn>
                        </p:par>
                        <p:par>
                          <p:cTn id="68" fill="hold">
                            <p:stCondLst>
                              <p:cond delay="250"/>
                            </p:stCondLst>
                            <p:childTnLst>
                              <p:par>
                                <p:cTn id="69" presetID="30" presetClass="entr" presetSubtype="0" fill="hold" nodeType="after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fade">
                                      <p:cBhvr>
                                        <p:cTn id="71" dur="200" decel="100000"/>
                                        <p:tgtEl>
                                          <p:spTgt spid="50"/>
                                        </p:tgtEl>
                                      </p:cBhvr>
                                    </p:animEffect>
                                    <p:anim calcmode="lin" valueType="num">
                                      <p:cBhvr>
                                        <p:cTn id="72" dur="200" decel="100000" fill="hold"/>
                                        <p:tgtEl>
                                          <p:spTgt spid="50"/>
                                        </p:tgtEl>
                                        <p:attrNameLst>
                                          <p:attrName>style.rotation</p:attrName>
                                        </p:attrNameLst>
                                      </p:cBhvr>
                                      <p:tavLst>
                                        <p:tav tm="0">
                                          <p:val>
                                            <p:fltVal val="-90"/>
                                          </p:val>
                                        </p:tav>
                                        <p:tav tm="100000">
                                          <p:val>
                                            <p:fltVal val="0"/>
                                          </p:val>
                                        </p:tav>
                                      </p:tavLst>
                                    </p:anim>
                                    <p:anim calcmode="lin" valueType="num">
                                      <p:cBhvr>
                                        <p:cTn id="73" dur="200" decel="100000" fill="hold"/>
                                        <p:tgtEl>
                                          <p:spTgt spid="50"/>
                                        </p:tgtEl>
                                        <p:attrNameLst>
                                          <p:attrName>ppt_x</p:attrName>
                                        </p:attrNameLst>
                                      </p:cBhvr>
                                      <p:tavLst>
                                        <p:tav tm="0">
                                          <p:val>
                                            <p:strVal val="#ppt_x+0.4"/>
                                          </p:val>
                                        </p:tav>
                                        <p:tav tm="100000">
                                          <p:val>
                                            <p:strVal val="#ppt_x-0.05"/>
                                          </p:val>
                                        </p:tav>
                                      </p:tavLst>
                                    </p:anim>
                                    <p:anim calcmode="lin" valueType="num">
                                      <p:cBhvr>
                                        <p:cTn id="74" dur="200" decel="100000" fill="hold"/>
                                        <p:tgtEl>
                                          <p:spTgt spid="50"/>
                                        </p:tgtEl>
                                        <p:attrNameLst>
                                          <p:attrName>ppt_y</p:attrName>
                                        </p:attrNameLst>
                                      </p:cBhvr>
                                      <p:tavLst>
                                        <p:tav tm="0">
                                          <p:val>
                                            <p:strVal val="#ppt_y-0.4"/>
                                          </p:val>
                                        </p:tav>
                                        <p:tav tm="100000">
                                          <p:val>
                                            <p:strVal val="#ppt_y+0.1"/>
                                          </p:val>
                                        </p:tav>
                                      </p:tavLst>
                                    </p:anim>
                                    <p:anim calcmode="lin" valueType="num">
                                      <p:cBhvr>
                                        <p:cTn id="75" dur="50" accel="100000" fill="hold">
                                          <p:stCondLst>
                                            <p:cond delay="200"/>
                                          </p:stCondLst>
                                        </p:cTn>
                                        <p:tgtEl>
                                          <p:spTgt spid="50"/>
                                        </p:tgtEl>
                                        <p:attrNameLst>
                                          <p:attrName>ppt_x</p:attrName>
                                        </p:attrNameLst>
                                      </p:cBhvr>
                                      <p:tavLst>
                                        <p:tav tm="0">
                                          <p:val>
                                            <p:strVal val="#ppt_x-0.05"/>
                                          </p:val>
                                        </p:tav>
                                        <p:tav tm="100000">
                                          <p:val>
                                            <p:strVal val="#ppt_x"/>
                                          </p:val>
                                        </p:tav>
                                      </p:tavLst>
                                    </p:anim>
                                    <p:anim calcmode="lin" valueType="num">
                                      <p:cBhvr>
                                        <p:cTn id="76" dur="50" accel="100000" fill="hold">
                                          <p:stCondLst>
                                            <p:cond delay="200"/>
                                          </p:stCondLst>
                                        </p:cTn>
                                        <p:tgtEl>
                                          <p:spTgt spid="50"/>
                                        </p:tgtEl>
                                        <p:attrNameLst>
                                          <p:attrName>ppt_y</p:attrName>
                                        </p:attrNameLst>
                                      </p:cBhvr>
                                      <p:tavLst>
                                        <p:tav tm="0">
                                          <p:val>
                                            <p:strVal val="#ppt_y+0.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30" presetClass="entr" presetSubtype="0" fill="hold" nodeType="click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fade">
                                      <p:cBhvr>
                                        <p:cTn id="81" dur="200" decel="100000"/>
                                        <p:tgtEl>
                                          <p:spTgt spid="51"/>
                                        </p:tgtEl>
                                      </p:cBhvr>
                                    </p:animEffect>
                                    <p:anim calcmode="lin" valueType="num">
                                      <p:cBhvr>
                                        <p:cTn id="82" dur="200" decel="100000" fill="hold"/>
                                        <p:tgtEl>
                                          <p:spTgt spid="51"/>
                                        </p:tgtEl>
                                        <p:attrNameLst>
                                          <p:attrName>style.rotation</p:attrName>
                                        </p:attrNameLst>
                                      </p:cBhvr>
                                      <p:tavLst>
                                        <p:tav tm="0">
                                          <p:val>
                                            <p:fltVal val="-90"/>
                                          </p:val>
                                        </p:tav>
                                        <p:tav tm="100000">
                                          <p:val>
                                            <p:fltVal val="0"/>
                                          </p:val>
                                        </p:tav>
                                      </p:tavLst>
                                    </p:anim>
                                    <p:anim calcmode="lin" valueType="num">
                                      <p:cBhvr>
                                        <p:cTn id="83" dur="200" decel="100000" fill="hold"/>
                                        <p:tgtEl>
                                          <p:spTgt spid="51"/>
                                        </p:tgtEl>
                                        <p:attrNameLst>
                                          <p:attrName>ppt_x</p:attrName>
                                        </p:attrNameLst>
                                      </p:cBhvr>
                                      <p:tavLst>
                                        <p:tav tm="0">
                                          <p:val>
                                            <p:strVal val="#ppt_x+0.4"/>
                                          </p:val>
                                        </p:tav>
                                        <p:tav tm="100000">
                                          <p:val>
                                            <p:strVal val="#ppt_x-0.05"/>
                                          </p:val>
                                        </p:tav>
                                      </p:tavLst>
                                    </p:anim>
                                    <p:anim calcmode="lin" valueType="num">
                                      <p:cBhvr>
                                        <p:cTn id="84" dur="200" decel="100000" fill="hold"/>
                                        <p:tgtEl>
                                          <p:spTgt spid="51"/>
                                        </p:tgtEl>
                                        <p:attrNameLst>
                                          <p:attrName>ppt_y</p:attrName>
                                        </p:attrNameLst>
                                      </p:cBhvr>
                                      <p:tavLst>
                                        <p:tav tm="0">
                                          <p:val>
                                            <p:strVal val="#ppt_y-0.4"/>
                                          </p:val>
                                        </p:tav>
                                        <p:tav tm="100000">
                                          <p:val>
                                            <p:strVal val="#ppt_y+0.1"/>
                                          </p:val>
                                        </p:tav>
                                      </p:tavLst>
                                    </p:anim>
                                    <p:anim calcmode="lin" valueType="num">
                                      <p:cBhvr>
                                        <p:cTn id="85" dur="50" accel="100000" fill="hold">
                                          <p:stCondLst>
                                            <p:cond delay="200"/>
                                          </p:stCondLst>
                                        </p:cTn>
                                        <p:tgtEl>
                                          <p:spTgt spid="51"/>
                                        </p:tgtEl>
                                        <p:attrNameLst>
                                          <p:attrName>ppt_x</p:attrName>
                                        </p:attrNameLst>
                                      </p:cBhvr>
                                      <p:tavLst>
                                        <p:tav tm="0">
                                          <p:val>
                                            <p:strVal val="#ppt_x-0.05"/>
                                          </p:val>
                                        </p:tav>
                                        <p:tav tm="100000">
                                          <p:val>
                                            <p:strVal val="#ppt_x"/>
                                          </p:val>
                                        </p:tav>
                                      </p:tavLst>
                                    </p:anim>
                                    <p:anim calcmode="lin" valueType="num">
                                      <p:cBhvr>
                                        <p:cTn id="86" dur="50" accel="100000" fill="hold">
                                          <p:stCondLst>
                                            <p:cond delay="200"/>
                                          </p:stCondLst>
                                        </p:cTn>
                                        <p:tgtEl>
                                          <p:spTgt spid="51"/>
                                        </p:tgtEl>
                                        <p:attrNameLst>
                                          <p:attrName>ppt_y</p:attrName>
                                        </p:attrNameLst>
                                      </p:cBhvr>
                                      <p:tavLst>
                                        <p:tav tm="0">
                                          <p:val>
                                            <p:strVal val="#ppt_y+0.1"/>
                                          </p:val>
                                        </p:tav>
                                        <p:tav tm="100000">
                                          <p:val>
                                            <p:strVal val="#ppt_y"/>
                                          </p:val>
                                        </p:tav>
                                      </p:tavLst>
                                    </p:anim>
                                  </p:childTnLst>
                                </p:cTn>
                              </p:par>
                            </p:childTnLst>
                          </p:cTn>
                        </p:par>
                        <p:par>
                          <p:cTn id="87" fill="hold">
                            <p:stCondLst>
                              <p:cond delay="250"/>
                            </p:stCondLst>
                            <p:childTnLst>
                              <p:par>
                                <p:cTn id="88" presetID="30" presetClass="entr" presetSubtype="0" fill="hold" nodeType="afterEffect">
                                  <p:stCondLst>
                                    <p:cond delay="0"/>
                                  </p:stCondLst>
                                  <p:childTnLst>
                                    <p:set>
                                      <p:cBhvr>
                                        <p:cTn id="89" dur="1" fill="hold">
                                          <p:stCondLst>
                                            <p:cond delay="0"/>
                                          </p:stCondLst>
                                        </p:cTn>
                                        <p:tgtEl>
                                          <p:spTgt spid="52"/>
                                        </p:tgtEl>
                                        <p:attrNameLst>
                                          <p:attrName>style.visibility</p:attrName>
                                        </p:attrNameLst>
                                      </p:cBhvr>
                                      <p:to>
                                        <p:strVal val="visible"/>
                                      </p:to>
                                    </p:set>
                                    <p:animEffect transition="in" filter="fade">
                                      <p:cBhvr>
                                        <p:cTn id="90" dur="200" decel="100000"/>
                                        <p:tgtEl>
                                          <p:spTgt spid="52"/>
                                        </p:tgtEl>
                                      </p:cBhvr>
                                    </p:animEffect>
                                    <p:anim calcmode="lin" valueType="num">
                                      <p:cBhvr>
                                        <p:cTn id="91" dur="200" decel="100000" fill="hold"/>
                                        <p:tgtEl>
                                          <p:spTgt spid="52"/>
                                        </p:tgtEl>
                                        <p:attrNameLst>
                                          <p:attrName>style.rotation</p:attrName>
                                        </p:attrNameLst>
                                      </p:cBhvr>
                                      <p:tavLst>
                                        <p:tav tm="0">
                                          <p:val>
                                            <p:fltVal val="-90"/>
                                          </p:val>
                                        </p:tav>
                                        <p:tav tm="100000">
                                          <p:val>
                                            <p:fltVal val="0"/>
                                          </p:val>
                                        </p:tav>
                                      </p:tavLst>
                                    </p:anim>
                                    <p:anim calcmode="lin" valueType="num">
                                      <p:cBhvr>
                                        <p:cTn id="92" dur="200" decel="100000" fill="hold"/>
                                        <p:tgtEl>
                                          <p:spTgt spid="52"/>
                                        </p:tgtEl>
                                        <p:attrNameLst>
                                          <p:attrName>ppt_x</p:attrName>
                                        </p:attrNameLst>
                                      </p:cBhvr>
                                      <p:tavLst>
                                        <p:tav tm="0">
                                          <p:val>
                                            <p:strVal val="#ppt_x+0.4"/>
                                          </p:val>
                                        </p:tav>
                                        <p:tav tm="100000">
                                          <p:val>
                                            <p:strVal val="#ppt_x-0.05"/>
                                          </p:val>
                                        </p:tav>
                                      </p:tavLst>
                                    </p:anim>
                                    <p:anim calcmode="lin" valueType="num">
                                      <p:cBhvr>
                                        <p:cTn id="93" dur="200" decel="100000" fill="hold"/>
                                        <p:tgtEl>
                                          <p:spTgt spid="52"/>
                                        </p:tgtEl>
                                        <p:attrNameLst>
                                          <p:attrName>ppt_y</p:attrName>
                                        </p:attrNameLst>
                                      </p:cBhvr>
                                      <p:tavLst>
                                        <p:tav tm="0">
                                          <p:val>
                                            <p:strVal val="#ppt_y-0.4"/>
                                          </p:val>
                                        </p:tav>
                                        <p:tav tm="100000">
                                          <p:val>
                                            <p:strVal val="#ppt_y+0.1"/>
                                          </p:val>
                                        </p:tav>
                                      </p:tavLst>
                                    </p:anim>
                                    <p:anim calcmode="lin" valueType="num">
                                      <p:cBhvr>
                                        <p:cTn id="94" dur="50" accel="100000" fill="hold">
                                          <p:stCondLst>
                                            <p:cond delay="200"/>
                                          </p:stCondLst>
                                        </p:cTn>
                                        <p:tgtEl>
                                          <p:spTgt spid="52"/>
                                        </p:tgtEl>
                                        <p:attrNameLst>
                                          <p:attrName>ppt_x</p:attrName>
                                        </p:attrNameLst>
                                      </p:cBhvr>
                                      <p:tavLst>
                                        <p:tav tm="0">
                                          <p:val>
                                            <p:strVal val="#ppt_x-0.05"/>
                                          </p:val>
                                        </p:tav>
                                        <p:tav tm="100000">
                                          <p:val>
                                            <p:strVal val="#ppt_x"/>
                                          </p:val>
                                        </p:tav>
                                      </p:tavLst>
                                    </p:anim>
                                    <p:anim calcmode="lin" valueType="num">
                                      <p:cBhvr>
                                        <p:cTn id="95" dur="50" accel="100000" fill="hold">
                                          <p:stCondLst>
                                            <p:cond delay="200"/>
                                          </p:stCondLst>
                                        </p:cTn>
                                        <p:tgtEl>
                                          <p:spTgt spid="52"/>
                                        </p:tgtEl>
                                        <p:attrNameLst>
                                          <p:attrName>ppt_y</p:attrName>
                                        </p:attrNameLst>
                                      </p:cBhvr>
                                      <p:tavLst>
                                        <p:tav tm="0">
                                          <p:val>
                                            <p:strVal val="#ppt_y+0.1"/>
                                          </p:val>
                                        </p:tav>
                                        <p:tav tm="100000">
                                          <p:val>
                                            <p:strVal val="#ppt_y"/>
                                          </p:val>
                                        </p:tav>
                                      </p:tavLst>
                                    </p:anim>
                                  </p:childTnLst>
                                </p:cTn>
                              </p:par>
                            </p:childTnLst>
                          </p:cTn>
                        </p:par>
                        <p:par>
                          <p:cTn id="96" fill="hold">
                            <p:stCondLst>
                              <p:cond delay="500"/>
                            </p:stCondLst>
                            <p:childTnLst>
                              <p:par>
                                <p:cTn id="97" presetID="30" presetClass="entr" presetSubtype="0" fill="hold" nodeType="afterEffect">
                                  <p:stCondLst>
                                    <p:cond delay="0"/>
                                  </p:stCondLst>
                                  <p:childTnLst>
                                    <p:set>
                                      <p:cBhvr>
                                        <p:cTn id="98" dur="1" fill="hold">
                                          <p:stCondLst>
                                            <p:cond delay="0"/>
                                          </p:stCondLst>
                                        </p:cTn>
                                        <p:tgtEl>
                                          <p:spTgt spid="53"/>
                                        </p:tgtEl>
                                        <p:attrNameLst>
                                          <p:attrName>style.visibility</p:attrName>
                                        </p:attrNameLst>
                                      </p:cBhvr>
                                      <p:to>
                                        <p:strVal val="visible"/>
                                      </p:to>
                                    </p:set>
                                    <p:animEffect transition="in" filter="fade">
                                      <p:cBhvr>
                                        <p:cTn id="99" dur="200" decel="100000"/>
                                        <p:tgtEl>
                                          <p:spTgt spid="53"/>
                                        </p:tgtEl>
                                      </p:cBhvr>
                                    </p:animEffect>
                                    <p:anim calcmode="lin" valueType="num">
                                      <p:cBhvr>
                                        <p:cTn id="100" dur="200" decel="100000" fill="hold"/>
                                        <p:tgtEl>
                                          <p:spTgt spid="53"/>
                                        </p:tgtEl>
                                        <p:attrNameLst>
                                          <p:attrName>style.rotation</p:attrName>
                                        </p:attrNameLst>
                                      </p:cBhvr>
                                      <p:tavLst>
                                        <p:tav tm="0">
                                          <p:val>
                                            <p:fltVal val="-90"/>
                                          </p:val>
                                        </p:tav>
                                        <p:tav tm="100000">
                                          <p:val>
                                            <p:fltVal val="0"/>
                                          </p:val>
                                        </p:tav>
                                      </p:tavLst>
                                    </p:anim>
                                    <p:anim calcmode="lin" valueType="num">
                                      <p:cBhvr>
                                        <p:cTn id="101" dur="200" decel="100000" fill="hold"/>
                                        <p:tgtEl>
                                          <p:spTgt spid="53"/>
                                        </p:tgtEl>
                                        <p:attrNameLst>
                                          <p:attrName>ppt_x</p:attrName>
                                        </p:attrNameLst>
                                      </p:cBhvr>
                                      <p:tavLst>
                                        <p:tav tm="0">
                                          <p:val>
                                            <p:strVal val="#ppt_x+0.4"/>
                                          </p:val>
                                        </p:tav>
                                        <p:tav tm="100000">
                                          <p:val>
                                            <p:strVal val="#ppt_x-0.05"/>
                                          </p:val>
                                        </p:tav>
                                      </p:tavLst>
                                    </p:anim>
                                    <p:anim calcmode="lin" valueType="num">
                                      <p:cBhvr>
                                        <p:cTn id="102" dur="200" decel="100000" fill="hold"/>
                                        <p:tgtEl>
                                          <p:spTgt spid="53"/>
                                        </p:tgtEl>
                                        <p:attrNameLst>
                                          <p:attrName>ppt_y</p:attrName>
                                        </p:attrNameLst>
                                      </p:cBhvr>
                                      <p:tavLst>
                                        <p:tav tm="0">
                                          <p:val>
                                            <p:strVal val="#ppt_y-0.4"/>
                                          </p:val>
                                        </p:tav>
                                        <p:tav tm="100000">
                                          <p:val>
                                            <p:strVal val="#ppt_y+0.1"/>
                                          </p:val>
                                        </p:tav>
                                      </p:tavLst>
                                    </p:anim>
                                    <p:anim calcmode="lin" valueType="num">
                                      <p:cBhvr>
                                        <p:cTn id="103" dur="50" accel="100000" fill="hold">
                                          <p:stCondLst>
                                            <p:cond delay="200"/>
                                          </p:stCondLst>
                                        </p:cTn>
                                        <p:tgtEl>
                                          <p:spTgt spid="53"/>
                                        </p:tgtEl>
                                        <p:attrNameLst>
                                          <p:attrName>ppt_x</p:attrName>
                                        </p:attrNameLst>
                                      </p:cBhvr>
                                      <p:tavLst>
                                        <p:tav tm="0">
                                          <p:val>
                                            <p:strVal val="#ppt_x-0.05"/>
                                          </p:val>
                                        </p:tav>
                                        <p:tav tm="100000">
                                          <p:val>
                                            <p:strVal val="#ppt_x"/>
                                          </p:val>
                                        </p:tav>
                                      </p:tavLst>
                                    </p:anim>
                                    <p:anim calcmode="lin" valueType="num">
                                      <p:cBhvr>
                                        <p:cTn id="104" dur="50" accel="100000" fill="hold">
                                          <p:stCondLst>
                                            <p:cond delay="200"/>
                                          </p:stCondLst>
                                        </p:cTn>
                                        <p:tgtEl>
                                          <p:spTgt spid="53"/>
                                        </p:tgtEl>
                                        <p:attrNameLst>
                                          <p:attrName>ppt_y</p:attrName>
                                        </p:attrNameLst>
                                      </p:cBhvr>
                                      <p:tavLst>
                                        <p:tav tm="0">
                                          <p:val>
                                            <p:strVal val="#ppt_y+0.1"/>
                                          </p:val>
                                        </p:tav>
                                        <p:tav tm="100000">
                                          <p:val>
                                            <p:strVal val="#ppt_y"/>
                                          </p:val>
                                        </p:tav>
                                      </p:tavLst>
                                    </p:anim>
                                  </p:childTnLst>
                                </p:cTn>
                              </p:par>
                            </p:childTnLst>
                          </p:cTn>
                        </p:par>
                        <p:par>
                          <p:cTn id="105" fill="hold">
                            <p:stCondLst>
                              <p:cond delay="750"/>
                            </p:stCondLst>
                            <p:childTnLst>
                              <p:par>
                                <p:cTn id="106" presetID="30" presetClass="entr" presetSubtype="0" fill="hold" nodeType="afterEffect">
                                  <p:stCondLst>
                                    <p:cond delay="0"/>
                                  </p:stCondLst>
                                  <p:childTnLst>
                                    <p:set>
                                      <p:cBhvr>
                                        <p:cTn id="107" dur="1" fill="hold">
                                          <p:stCondLst>
                                            <p:cond delay="0"/>
                                          </p:stCondLst>
                                        </p:cTn>
                                        <p:tgtEl>
                                          <p:spTgt spid="54"/>
                                        </p:tgtEl>
                                        <p:attrNameLst>
                                          <p:attrName>style.visibility</p:attrName>
                                        </p:attrNameLst>
                                      </p:cBhvr>
                                      <p:to>
                                        <p:strVal val="visible"/>
                                      </p:to>
                                    </p:set>
                                    <p:animEffect transition="in" filter="fade">
                                      <p:cBhvr>
                                        <p:cTn id="108" dur="200" decel="100000"/>
                                        <p:tgtEl>
                                          <p:spTgt spid="54"/>
                                        </p:tgtEl>
                                      </p:cBhvr>
                                    </p:animEffect>
                                    <p:anim calcmode="lin" valueType="num">
                                      <p:cBhvr>
                                        <p:cTn id="109" dur="200" decel="100000" fill="hold"/>
                                        <p:tgtEl>
                                          <p:spTgt spid="54"/>
                                        </p:tgtEl>
                                        <p:attrNameLst>
                                          <p:attrName>style.rotation</p:attrName>
                                        </p:attrNameLst>
                                      </p:cBhvr>
                                      <p:tavLst>
                                        <p:tav tm="0">
                                          <p:val>
                                            <p:fltVal val="-90"/>
                                          </p:val>
                                        </p:tav>
                                        <p:tav tm="100000">
                                          <p:val>
                                            <p:fltVal val="0"/>
                                          </p:val>
                                        </p:tav>
                                      </p:tavLst>
                                    </p:anim>
                                    <p:anim calcmode="lin" valueType="num">
                                      <p:cBhvr>
                                        <p:cTn id="110" dur="200" decel="100000" fill="hold"/>
                                        <p:tgtEl>
                                          <p:spTgt spid="54"/>
                                        </p:tgtEl>
                                        <p:attrNameLst>
                                          <p:attrName>ppt_x</p:attrName>
                                        </p:attrNameLst>
                                      </p:cBhvr>
                                      <p:tavLst>
                                        <p:tav tm="0">
                                          <p:val>
                                            <p:strVal val="#ppt_x+0.4"/>
                                          </p:val>
                                        </p:tav>
                                        <p:tav tm="100000">
                                          <p:val>
                                            <p:strVal val="#ppt_x-0.05"/>
                                          </p:val>
                                        </p:tav>
                                      </p:tavLst>
                                    </p:anim>
                                    <p:anim calcmode="lin" valueType="num">
                                      <p:cBhvr>
                                        <p:cTn id="111" dur="200" decel="100000" fill="hold"/>
                                        <p:tgtEl>
                                          <p:spTgt spid="54"/>
                                        </p:tgtEl>
                                        <p:attrNameLst>
                                          <p:attrName>ppt_y</p:attrName>
                                        </p:attrNameLst>
                                      </p:cBhvr>
                                      <p:tavLst>
                                        <p:tav tm="0">
                                          <p:val>
                                            <p:strVal val="#ppt_y-0.4"/>
                                          </p:val>
                                        </p:tav>
                                        <p:tav tm="100000">
                                          <p:val>
                                            <p:strVal val="#ppt_y+0.1"/>
                                          </p:val>
                                        </p:tav>
                                      </p:tavLst>
                                    </p:anim>
                                    <p:anim calcmode="lin" valueType="num">
                                      <p:cBhvr>
                                        <p:cTn id="112" dur="50" accel="100000" fill="hold">
                                          <p:stCondLst>
                                            <p:cond delay="200"/>
                                          </p:stCondLst>
                                        </p:cTn>
                                        <p:tgtEl>
                                          <p:spTgt spid="54"/>
                                        </p:tgtEl>
                                        <p:attrNameLst>
                                          <p:attrName>ppt_x</p:attrName>
                                        </p:attrNameLst>
                                      </p:cBhvr>
                                      <p:tavLst>
                                        <p:tav tm="0">
                                          <p:val>
                                            <p:strVal val="#ppt_x-0.05"/>
                                          </p:val>
                                        </p:tav>
                                        <p:tav tm="100000">
                                          <p:val>
                                            <p:strVal val="#ppt_x"/>
                                          </p:val>
                                        </p:tav>
                                      </p:tavLst>
                                    </p:anim>
                                    <p:anim calcmode="lin" valueType="num">
                                      <p:cBhvr>
                                        <p:cTn id="113" dur="50" accel="100000" fill="hold">
                                          <p:stCondLst>
                                            <p:cond delay="200"/>
                                          </p:stCondLst>
                                        </p:cTn>
                                        <p:tgtEl>
                                          <p:spTgt spid="54"/>
                                        </p:tgtEl>
                                        <p:attrNameLst>
                                          <p:attrName>ppt_y</p:attrName>
                                        </p:attrNameLst>
                                      </p:cBhvr>
                                      <p:tavLst>
                                        <p:tav tm="0">
                                          <p:val>
                                            <p:strVal val="#ppt_y+0.1"/>
                                          </p:val>
                                        </p:tav>
                                        <p:tav tm="100000">
                                          <p:val>
                                            <p:strVal val="#ppt_y"/>
                                          </p:val>
                                        </p:tav>
                                      </p:tavLst>
                                    </p:anim>
                                  </p:childTnLst>
                                </p:cTn>
                              </p:par>
                            </p:childTnLst>
                          </p:cTn>
                        </p:par>
                        <p:par>
                          <p:cTn id="114" fill="hold">
                            <p:stCondLst>
                              <p:cond delay="1000"/>
                            </p:stCondLst>
                            <p:childTnLst>
                              <p:par>
                                <p:cTn id="115" presetID="30" presetClass="entr" presetSubtype="0" fill="hold" nodeType="afterEffect">
                                  <p:stCondLst>
                                    <p:cond delay="0"/>
                                  </p:stCondLst>
                                  <p:childTnLst>
                                    <p:set>
                                      <p:cBhvr>
                                        <p:cTn id="116" dur="1" fill="hold">
                                          <p:stCondLst>
                                            <p:cond delay="0"/>
                                          </p:stCondLst>
                                        </p:cTn>
                                        <p:tgtEl>
                                          <p:spTgt spid="55"/>
                                        </p:tgtEl>
                                        <p:attrNameLst>
                                          <p:attrName>style.visibility</p:attrName>
                                        </p:attrNameLst>
                                      </p:cBhvr>
                                      <p:to>
                                        <p:strVal val="visible"/>
                                      </p:to>
                                    </p:set>
                                    <p:animEffect transition="in" filter="fade">
                                      <p:cBhvr>
                                        <p:cTn id="117" dur="200" decel="100000"/>
                                        <p:tgtEl>
                                          <p:spTgt spid="55"/>
                                        </p:tgtEl>
                                      </p:cBhvr>
                                    </p:animEffect>
                                    <p:anim calcmode="lin" valueType="num">
                                      <p:cBhvr>
                                        <p:cTn id="118" dur="200" decel="100000" fill="hold"/>
                                        <p:tgtEl>
                                          <p:spTgt spid="55"/>
                                        </p:tgtEl>
                                        <p:attrNameLst>
                                          <p:attrName>style.rotation</p:attrName>
                                        </p:attrNameLst>
                                      </p:cBhvr>
                                      <p:tavLst>
                                        <p:tav tm="0">
                                          <p:val>
                                            <p:fltVal val="-90"/>
                                          </p:val>
                                        </p:tav>
                                        <p:tav tm="100000">
                                          <p:val>
                                            <p:fltVal val="0"/>
                                          </p:val>
                                        </p:tav>
                                      </p:tavLst>
                                    </p:anim>
                                    <p:anim calcmode="lin" valueType="num">
                                      <p:cBhvr>
                                        <p:cTn id="119" dur="200" decel="100000" fill="hold"/>
                                        <p:tgtEl>
                                          <p:spTgt spid="55"/>
                                        </p:tgtEl>
                                        <p:attrNameLst>
                                          <p:attrName>ppt_x</p:attrName>
                                        </p:attrNameLst>
                                      </p:cBhvr>
                                      <p:tavLst>
                                        <p:tav tm="0">
                                          <p:val>
                                            <p:strVal val="#ppt_x+0.4"/>
                                          </p:val>
                                        </p:tav>
                                        <p:tav tm="100000">
                                          <p:val>
                                            <p:strVal val="#ppt_x-0.05"/>
                                          </p:val>
                                        </p:tav>
                                      </p:tavLst>
                                    </p:anim>
                                    <p:anim calcmode="lin" valueType="num">
                                      <p:cBhvr>
                                        <p:cTn id="120" dur="200" decel="100000" fill="hold"/>
                                        <p:tgtEl>
                                          <p:spTgt spid="55"/>
                                        </p:tgtEl>
                                        <p:attrNameLst>
                                          <p:attrName>ppt_y</p:attrName>
                                        </p:attrNameLst>
                                      </p:cBhvr>
                                      <p:tavLst>
                                        <p:tav tm="0">
                                          <p:val>
                                            <p:strVal val="#ppt_y-0.4"/>
                                          </p:val>
                                        </p:tav>
                                        <p:tav tm="100000">
                                          <p:val>
                                            <p:strVal val="#ppt_y+0.1"/>
                                          </p:val>
                                        </p:tav>
                                      </p:tavLst>
                                    </p:anim>
                                    <p:anim calcmode="lin" valueType="num">
                                      <p:cBhvr>
                                        <p:cTn id="121" dur="50" accel="100000" fill="hold">
                                          <p:stCondLst>
                                            <p:cond delay="200"/>
                                          </p:stCondLst>
                                        </p:cTn>
                                        <p:tgtEl>
                                          <p:spTgt spid="55"/>
                                        </p:tgtEl>
                                        <p:attrNameLst>
                                          <p:attrName>ppt_x</p:attrName>
                                        </p:attrNameLst>
                                      </p:cBhvr>
                                      <p:tavLst>
                                        <p:tav tm="0">
                                          <p:val>
                                            <p:strVal val="#ppt_x-0.05"/>
                                          </p:val>
                                        </p:tav>
                                        <p:tav tm="100000">
                                          <p:val>
                                            <p:strVal val="#ppt_x"/>
                                          </p:val>
                                        </p:tav>
                                      </p:tavLst>
                                    </p:anim>
                                    <p:anim calcmode="lin" valueType="num">
                                      <p:cBhvr>
                                        <p:cTn id="122" dur="50" accel="100000" fill="hold">
                                          <p:stCondLst>
                                            <p:cond delay="200"/>
                                          </p:stCondLst>
                                        </p:cTn>
                                        <p:tgtEl>
                                          <p:spTgt spid="55"/>
                                        </p:tgtEl>
                                        <p:attrNameLst>
                                          <p:attrName>ppt_y</p:attrName>
                                        </p:attrNameLst>
                                      </p:cBhvr>
                                      <p:tavLst>
                                        <p:tav tm="0">
                                          <p:val>
                                            <p:strVal val="#ppt_y+0.1"/>
                                          </p:val>
                                        </p:tav>
                                        <p:tav tm="100000">
                                          <p:val>
                                            <p:strVal val="#ppt_y"/>
                                          </p:val>
                                        </p:tav>
                                      </p:tavLst>
                                    </p:anim>
                                  </p:childTnLst>
                                </p:cTn>
                              </p:par>
                            </p:childTnLst>
                          </p:cTn>
                        </p:par>
                        <p:par>
                          <p:cTn id="123" fill="hold">
                            <p:stCondLst>
                              <p:cond delay="1250"/>
                            </p:stCondLst>
                            <p:childTnLst>
                              <p:par>
                                <p:cTn id="124" presetID="30" presetClass="entr" presetSubtype="0" fill="hold" nodeType="afterEffect">
                                  <p:stCondLst>
                                    <p:cond delay="0"/>
                                  </p:stCondLst>
                                  <p:childTnLst>
                                    <p:set>
                                      <p:cBhvr>
                                        <p:cTn id="125" dur="1" fill="hold">
                                          <p:stCondLst>
                                            <p:cond delay="0"/>
                                          </p:stCondLst>
                                        </p:cTn>
                                        <p:tgtEl>
                                          <p:spTgt spid="56"/>
                                        </p:tgtEl>
                                        <p:attrNameLst>
                                          <p:attrName>style.visibility</p:attrName>
                                        </p:attrNameLst>
                                      </p:cBhvr>
                                      <p:to>
                                        <p:strVal val="visible"/>
                                      </p:to>
                                    </p:set>
                                    <p:animEffect transition="in" filter="fade">
                                      <p:cBhvr>
                                        <p:cTn id="126" dur="200" decel="100000"/>
                                        <p:tgtEl>
                                          <p:spTgt spid="56"/>
                                        </p:tgtEl>
                                      </p:cBhvr>
                                    </p:animEffect>
                                    <p:anim calcmode="lin" valueType="num">
                                      <p:cBhvr>
                                        <p:cTn id="127" dur="200" decel="100000" fill="hold"/>
                                        <p:tgtEl>
                                          <p:spTgt spid="56"/>
                                        </p:tgtEl>
                                        <p:attrNameLst>
                                          <p:attrName>style.rotation</p:attrName>
                                        </p:attrNameLst>
                                      </p:cBhvr>
                                      <p:tavLst>
                                        <p:tav tm="0">
                                          <p:val>
                                            <p:fltVal val="-90"/>
                                          </p:val>
                                        </p:tav>
                                        <p:tav tm="100000">
                                          <p:val>
                                            <p:fltVal val="0"/>
                                          </p:val>
                                        </p:tav>
                                      </p:tavLst>
                                    </p:anim>
                                    <p:anim calcmode="lin" valueType="num">
                                      <p:cBhvr>
                                        <p:cTn id="128" dur="200" decel="100000" fill="hold"/>
                                        <p:tgtEl>
                                          <p:spTgt spid="56"/>
                                        </p:tgtEl>
                                        <p:attrNameLst>
                                          <p:attrName>ppt_x</p:attrName>
                                        </p:attrNameLst>
                                      </p:cBhvr>
                                      <p:tavLst>
                                        <p:tav tm="0">
                                          <p:val>
                                            <p:strVal val="#ppt_x+0.4"/>
                                          </p:val>
                                        </p:tav>
                                        <p:tav tm="100000">
                                          <p:val>
                                            <p:strVal val="#ppt_x-0.05"/>
                                          </p:val>
                                        </p:tav>
                                      </p:tavLst>
                                    </p:anim>
                                    <p:anim calcmode="lin" valueType="num">
                                      <p:cBhvr>
                                        <p:cTn id="129" dur="200" decel="100000" fill="hold"/>
                                        <p:tgtEl>
                                          <p:spTgt spid="56"/>
                                        </p:tgtEl>
                                        <p:attrNameLst>
                                          <p:attrName>ppt_y</p:attrName>
                                        </p:attrNameLst>
                                      </p:cBhvr>
                                      <p:tavLst>
                                        <p:tav tm="0">
                                          <p:val>
                                            <p:strVal val="#ppt_y-0.4"/>
                                          </p:val>
                                        </p:tav>
                                        <p:tav tm="100000">
                                          <p:val>
                                            <p:strVal val="#ppt_y+0.1"/>
                                          </p:val>
                                        </p:tav>
                                      </p:tavLst>
                                    </p:anim>
                                    <p:anim calcmode="lin" valueType="num">
                                      <p:cBhvr>
                                        <p:cTn id="130" dur="50" accel="100000" fill="hold">
                                          <p:stCondLst>
                                            <p:cond delay="200"/>
                                          </p:stCondLst>
                                        </p:cTn>
                                        <p:tgtEl>
                                          <p:spTgt spid="56"/>
                                        </p:tgtEl>
                                        <p:attrNameLst>
                                          <p:attrName>ppt_x</p:attrName>
                                        </p:attrNameLst>
                                      </p:cBhvr>
                                      <p:tavLst>
                                        <p:tav tm="0">
                                          <p:val>
                                            <p:strVal val="#ppt_x-0.05"/>
                                          </p:val>
                                        </p:tav>
                                        <p:tav tm="100000">
                                          <p:val>
                                            <p:strVal val="#ppt_x"/>
                                          </p:val>
                                        </p:tav>
                                      </p:tavLst>
                                    </p:anim>
                                    <p:anim calcmode="lin" valueType="num">
                                      <p:cBhvr>
                                        <p:cTn id="131" dur="50" accel="100000" fill="hold">
                                          <p:stCondLst>
                                            <p:cond delay="200"/>
                                          </p:stCondLst>
                                        </p:cTn>
                                        <p:tgtEl>
                                          <p:spTgt spid="56"/>
                                        </p:tgtEl>
                                        <p:attrNameLst>
                                          <p:attrName>ppt_y</p:attrName>
                                        </p:attrNameLst>
                                      </p:cBhvr>
                                      <p:tavLst>
                                        <p:tav tm="0">
                                          <p:val>
                                            <p:strVal val="#ppt_y+0.1"/>
                                          </p:val>
                                        </p:tav>
                                        <p:tav tm="100000">
                                          <p:val>
                                            <p:strVal val="#ppt_y"/>
                                          </p:val>
                                        </p:tav>
                                      </p:tavLst>
                                    </p:anim>
                                  </p:childTnLst>
                                </p:cTn>
                              </p:par>
                            </p:childTnLst>
                          </p:cTn>
                        </p:par>
                        <p:par>
                          <p:cTn id="132" fill="hold">
                            <p:stCondLst>
                              <p:cond delay="1500"/>
                            </p:stCondLst>
                            <p:childTnLst>
                              <p:par>
                                <p:cTn id="133" presetID="30" presetClass="entr" presetSubtype="0" fill="hold" nodeType="afterEffect">
                                  <p:stCondLst>
                                    <p:cond delay="0"/>
                                  </p:stCondLst>
                                  <p:childTnLst>
                                    <p:set>
                                      <p:cBhvr>
                                        <p:cTn id="134" dur="1" fill="hold">
                                          <p:stCondLst>
                                            <p:cond delay="0"/>
                                          </p:stCondLst>
                                        </p:cTn>
                                        <p:tgtEl>
                                          <p:spTgt spid="57"/>
                                        </p:tgtEl>
                                        <p:attrNameLst>
                                          <p:attrName>style.visibility</p:attrName>
                                        </p:attrNameLst>
                                      </p:cBhvr>
                                      <p:to>
                                        <p:strVal val="visible"/>
                                      </p:to>
                                    </p:set>
                                    <p:animEffect transition="in" filter="fade">
                                      <p:cBhvr>
                                        <p:cTn id="135" dur="200" decel="100000"/>
                                        <p:tgtEl>
                                          <p:spTgt spid="57"/>
                                        </p:tgtEl>
                                      </p:cBhvr>
                                    </p:animEffect>
                                    <p:anim calcmode="lin" valueType="num">
                                      <p:cBhvr>
                                        <p:cTn id="136" dur="200" decel="100000" fill="hold"/>
                                        <p:tgtEl>
                                          <p:spTgt spid="57"/>
                                        </p:tgtEl>
                                        <p:attrNameLst>
                                          <p:attrName>style.rotation</p:attrName>
                                        </p:attrNameLst>
                                      </p:cBhvr>
                                      <p:tavLst>
                                        <p:tav tm="0">
                                          <p:val>
                                            <p:fltVal val="-90"/>
                                          </p:val>
                                        </p:tav>
                                        <p:tav tm="100000">
                                          <p:val>
                                            <p:fltVal val="0"/>
                                          </p:val>
                                        </p:tav>
                                      </p:tavLst>
                                    </p:anim>
                                    <p:anim calcmode="lin" valueType="num">
                                      <p:cBhvr>
                                        <p:cTn id="137" dur="200" decel="100000" fill="hold"/>
                                        <p:tgtEl>
                                          <p:spTgt spid="57"/>
                                        </p:tgtEl>
                                        <p:attrNameLst>
                                          <p:attrName>ppt_x</p:attrName>
                                        </p:attrNameLst>
                                      </p:cBhvr>
                                      <p:tavLst>
                                        <p:tav tm="0">
                                          <p:val>
                                            <p:strVal val="#ppt_x+0.4"/>
                                          </p:val>
                                        </p:tav>
                                        <p:tav tm="100000">
                                          <p:val>
                                            <p:strVal val="#ppt_x-0.05"/>
                                          </p:val>
                                        </p:tav>
                                      </p:tavLst>
                                    </p:anim>
                                    <p:anim calcmode="lin" valueType="num">
                                      <p:cBhvr>
                                        <p:cTn id="138" dur="200" decel="100000" fill="hold"/>
                                        <p:tgtEl>
                                          <p:spTgt spid="57"/>
                                        </p:tgtEl>
                                        <p:attrNameLst>
                                          <p:attrName>ppt_y</p:attrName>
                                        </p:attrNameLst>
                                      </p:cBhvr>
                                      <p:tavLst>
                                        <p:tav tm="0">
                                          <p:val>
                                            <p:strVal val="#ppt_y-0.4"/>
                                          </p:val>
                                        </p:tav>
                                        <p:tav tm="100000">
                                          <p:val>
                                            <p:strVal val="#ppt_y+0.1"/>
                                          </p:val>
                                        </p:tav>
                                      </p:tavLst>
                                    </p:anim>
                                    <p:anim calcmode="lin" valueType="num">
                                      <p:cBhvr>
                                        <p:cTn id="139" dur="50" accel="100000" fill="hold">
                                          <p:stCondLst>
                                            <p:cond delay="200"/>
                                          </p:stCondLst>
                                        </p:cTn>
                                        <p:tgtEl>
                                          <p:spTgt spid="57"/>
                                        </p:tgtEl>
                                        <p:attrNameLst>
                                          <p:attrName>ppt_x</p:attrName>
                                        </p:attrNameLst>
                                      </p:cBhvr>
                                      <p:tavLst>
                                        <p:tav tm="0">
                                          <p:val>
                                            <p:strVal val="#ppt_x-0.05"/>
                                          </p:val>
                                        </p:tav>
                                        <p:tav tm="100000">
                                          <p:val>
                                            <p:strVal val="#ppt_x"/>
                                          </p:val>
                                        </p:tav>
                                      </p:tavLst>
                                    </p:anim>
                                    <p:anim calcmode="lin" valueType="num">
                                      <p:cBhvr>
                                        <p:cTn id="140" dur="50" accel="100000" fill="hold">
                                          <p:stCondLst>
                                            <p:cond delay="200"/>
                                          </p:stCondLst>
                                        </p:cTn>
                                        <p:tgtEl>
                                          <p:spTgt spid="57"/>
                                        </p:tgtEl>
                                        <p:attrNameLst>
                                          <p:attrName>ppt_y</p:attrName>
                                        </p:attrNameLst>
                                      </p:cBhvr>
                                      <p:tavLst>
                                        <p:tav tm="0">
                                          <p:val>
                                            <p:strVal val="#ppt_y+0.1"/>
                                          </p:val>
                                        </p:tav>
                                        <p:tav tm="100000">
                                          <p:val>
                                            <p:strVal val="#ppt_y"/>
                                          </p:val>
                                        </p:tav>
                                      </p:tavLst>
                                    </p:anim>
                                  </p:childTnLst>
                                </p:cTn>
                              </p:par>
                            </p:childTnLst>
                          </p:cTn>
                        </p:par>
                        <p:par>
                          <p:cTn id="141" fill="hold">
                            <p:stCondLst>
                              <p:cond delay="1750"/>
                            </p:stCondLst>
                            <p:childTnLst>
                              <p:par>
                                <p:cTn id="142" presetID="30" presetClass="entr" presetSubtype="0" fill="hold" nodeType="afterEffect">
                                  <p:stCondLst>
                                    <p:cond delay="0"/>
                                  </p:stCondLst>
                                  <p:childTnLst>
                                    <p:set>
                                      <p:cBhvr>
                                        <p:cTn id="143" dur="1" fill="hold">
                                          <p:stCondLst>
                                            <p:cond delay="0"/>
                                          </p:stCondLst>
                                        </p:cTn>
                                        <p:tgtEl>
                                          <p:spTgt spid="58"/>
                                        </p:tgtEl>
                                        <p:attrNameLst>
                                          <p:attrName>style.visibility</p:attrName>
                                        </p:attrNameLst>
                                      </p:cBhvr>
                                      <p:to>
                                        <p:strVal val="visible"/>
                                      </p:to>
                                    </p:set>
                                    <p:animEffect transition="in" filter="fade">
                                      <p:cBhvr>
                                        <p:cTn id="144" dur="200" decel="100000"/>
                                        <p:tgtEl>
                                          <p:spTgt spid="58"/>
                                        </p:tgtEl>
                                      </p:cBhvr>
                                    </p:animEffect>
                                    <p:anim calcmode="lin" valueType="num">
                                      <p:cBhvr>
                                        <p:cTn id="145" dur="200" decel="100000" fill="hold"/>
                                        <p:tgtEl>
                                          <p:spTgt spid="58"/>
                                        </p:tgtEl>
                                        <p:attrNameLst>
                                          <p:attrName>style.rotation</p:attrName>
                                        </p:attrNameLst>
                                      </p:cBhvr>
                                      <p:tavLst>
                                        <p:tav tm="0">
                                          <p:val>
                                            <p:fltVal val="-90"/>
                                          </p:val>
                                        </p:tav>
                                        <p:tav tm="100000">
                                          <p:val>
                                            <p:fltVal val="0"/>
                                          </p:val>
                                        </p:tav>
                                      </p:tavLst>
                                    </p:anim>
                                    <p:anim calcmode="lin" valueType="num">
                                      <p:cBhvr>
                                        <p:cTn id="146" dur="200" decel="100000" fill="hold"/>
                                        <p:tgtEl>
                                          <p:spTgt spid="58"/>
                                        </p:tgtEl>
                                        <p:attrNameLst>
                                          <p:attrName>ppt_x</p:attrName>
                                        </p:attrNameLst>
                                      </p:cBhvr>
                                      <p:tavLst>
                                        <p:tav tm="0">
                                          <p:val>
                                            <p:strVal val="#ppt_x+0.4"/>
                                          </p:val>
                                        </p:tav>
                                        <p:tav tm="100000">
                                          <p:val>
                                            <p:strVal val="#ppt_x-0.05"/>
                                          </p:val>
                                        </p:tav>
                                      </p:tavLst>
                                    </p:anim>
                                    <p:anim calcmode="lin" valueType="num">
                                      <p:cBhvr>
                                        <p:cTn id="147" dur="200" decel="100000" fill="hold"/>
                                        <p:tgtEl>
                                          <p:spTgt spid="58"/>
                                        </p:tgtEl>
                                        <p:attrNameLst>
                                          <p:attrName>ppt_y</p:attrName>
                                        </p:attrNameLst>
                                      </p:cBhvr>
                                      <p:tavLst>
                                        <p:tav tm="0">
                                          <p:val>
                                            <p:strVal val="#ppt_y-0.4"/>
                                          </p:val>
                                        </p:tav>
                                        <p:tav tm="100000">
                                          <p:val>
                                            <p:strVal val="#ppt_y+0.1"/>
                                          </p:val>
                                        </p:tav>
                                      </p:tavLst>
                                    </p:anim>
                                    <p:anim calcmode="lin" valueType="num">
                                      <p:cBhvr>
                                        <p:cTn id="148" dur="50" accel="100000" fill="hold">
                                          <p:stCondLst>
                                            <p:cond delay="200"/>
                                          </p:stCondLst>
                                        </p:cTn>
                                        <p:tgtEl>
                                          <p:spTgt spid="58"/>
                                        </p:tgtEl>
                                        <p:attrNameLst>
                                          <p:attrName>ppt_x</p:attrName>
                                        </p:attrNameLst>
                                      </p:cBhvr>
                                      <p:tavLst>
                                        <p:tav tm="0">
                                          <p:val>
                                            <p:strVal val="#ppt_x-0.05"/>
                                          </p:val>
                                        </p:tav>
                                        <p:tav tm="100000">
                                          <p:val>
                                            <p:strVal val="#ppt_x"/>
                                          </p:val>
                                        </p:tav>
                                      </p:tavLst>
                                    </p:anim>
                                    <p:anim calcmode="lin" valueType="num">
                                      <p:cBhvr>
                                        <p:cTn id="149" dur="50" accel="100000" fill="hold">
                                          <p:stCondLst>
                                            <p:cond delay="200"/>
                                          </p:stCondLst>
                                        </p:cTn>
                                        <p:tgtEl>
                                          <p:spTgt spid="58"/>
                                        </p:tgtEl>
                                        <p:attrNameLst>
                                          <p:attrName>ppt_y</p:attrName>
                                        </p:attrNameLst>
                                      </p:cBhvr>
                                      <p:tavLst>
                                        <p:tav tm="0">
                                          <p:val>
                                            <p:strVal val="#ppt_y+0.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30" presetClass="entr" presetSubtype="0" fill="hold" nodeType="clickEffect">
                                  <p:stCondLst>
                                    <p:cond delay="0"/>
                                  </p:stCondLst>
                                  <p:childTnLst>
                                    <p:set>
                                      <p:cBhvr>
                                        <p:cTn id="153" dur="1" fill="hold">
                                          <p:stCondLst>
                                            <p:cond delay="0"/>
                                          </p:stCondLst>
                                        </p:cTn>
                                        <p:tgtEl>
                                          <p:spTgt spid="59"/>
                                        </p:tgtEl>
                                        <p:attrNameLst>
                                          <p:attrName>style.visibility</p:attrName>
                                        </p:attrNameLst>
                                      </p:cBhvr>
                                      <p:to>
                                        <p:strVal val="visible"/>
                                      </p:to>
                                    </p:set>
                                    <p:animEffect transition="in" filter="fade">
                                      <p:cBhvr>
                                        <p:cTn id="154" dur="200" decel="100000"/>
                                        <p:tgtEl>
                                          <p:spTgt spid="59"/>
                                        </p:tgtEl>
                                      </p:cBhvr>
                                    </p:animEffect>
                                    <p:anim calcmode="lin" valueType="num">
                                      <p:cBhvr>
                                        <p:cTn id="155" dur="200" decel="100000" fill="hold"/>
                                        <p:tgtEl>
                                          <p:spTgt spid="59"/>
                                        </p:tgtEl>
                                        <p:attrNameLst>
                                          <p:attrName>style.rotation</p:attrName>
                                        </p:attrNameLst>
                                      </p:cBhvr>
                                      <p:tavLst>
                                        <p:tav tm="0">
                                          <p:val>
                                            <p:fltVal val="-90"/>
                                          </p:val>
                                        </p:tav>
                                        <p:tav tm="100000">
                                          <p:val>
                                            <p:fltVal val="0"/>
                                          </p:val>
                                        </p:tav>
                                      </p:tavLst>
                                    </p:anim>
                                    <p:anim calcmode="lin" valueType="num">
                                      <p:cBhvr>
                                        <p:cTn id="156" dur="200" decel="100000" fill="hold"/>
                                        <p:tgtEl>
                                          <p:spTgt spid="59"/>
                                        </p:tgtEl>
                                        <p:attrNameLst>
                                          <p:attrName>ppt_x</p:attrName>
                                        </p:attrNameLst>
                                      </p:cBhvr>
                                      <p:tavLst>
                                        <p:tav tm="0">
                                          <p:val>
                                            <p:strVal val="#ppt_x+0.4"/>
                                          </p:val>
                                        </p:tav>
                                        <p:tav tm="100000">
                                          <p:val>
                                            <p:strVal val="#ppt_x-0.05"/>
                                          </p:val>
                                        </p:tav>
                                      </p:tavLst>
                                    </p:anim>
                                    <p:anim calcmode="lin" valueType="num">
                                      <p:cBhvr>
                                        <p:cTn id="157" dur="200" decel="100000" fill="hold"/>
                                        <p:tgtEl>
                                          <p:spTgt spid="59"/>
                                        </p:tgtEl>
                                        <p:attrNameLst>
                                          <p:attrName>ppt_y</p:attrName>
                                        </p:attrNameLst>
                                      </p:cBhvr>
                                      <p:tavLst>
                                        <p:tav tm="0">
                                          <p:val>
                                            <p:strVal val="#ppt_y-0.4"/>
                                          </p:val>
                                        </p:tav>
                                        <p:tav tm="100000">
                                          <p:val>
                                            <p:strVal val="#ppt_y+0.1"/>
                                          </p:val>
                                        </p:tav>
                                      </p:tavLst>
                                    </p:anim>
                                    <p:anim calcmode="lin" valueType="num">
                                      <p:cBhvr>
                                        <p:cTn id="158" dur="50" accel="100000" fill="hold">
                                          <p:stCondLst>
                                            <p:cond delay="200"/>
                                          </p:stCondLst>
                                        </p:cTn>
                                        <p:tgtEl>
                                          <p:spTgt spid="59"/>
                                        </p:tgtEl>
                                        <p:attrNameLst>
                                          <p:attrName>ppt_x</p:attrName>
                                        </p:attrNameLst>
                                      </p:cBhvr>
                                      <p:tavLst>
                                        <p:tav tm="0">
                                          <p:val>
                                            <p:strVal val="#ppt_x-0.05"/>
                                          </p:val>
                                        </p:tav>
                                        <p:tav tm="100000">
                                          <p:val>
                                            <p:strVal val="#ppt_x"/>
                                          </p:val>
                                        </p:tav>
                                      </p:tavLst>
                                    </p:anim>
                                    <p:anim calcmode="lin" valueType="num">
                                      <p:cBhvr>
                                        <p:cTn id="159" dur="50" accel="100000" fill="hold">
                                          <p:stCondLst>
                                            <p:cond delay="200"/>
                                          </p:stCondLst>
                                        </p:cTn>
                                        <p:tgtEl>
                                          <p:spTgt spid="59"/>
                                        </p:tgtEl>
                                        <p:attrNameLst>
                                          <p:attrName>ppt_y</p:attrName>
                                        </p:attrNameLst>
                                      </p:cBhvr>
                                      <p:tavLst>
                                        <p:tav tm="0">
                                          <p:val>
                                            <p:strVal val="#ppt_y+0.1"/>
                                          </p:val>
                                        </p:tav>
                                        <p:tav tm="100000">
                                          <p:val>
                                            <p:strVal val="#ppt_y"/>
                                          </p:val>
                                        </p:tav>
                                      </p:tavLst>
                                    </p:anim>
                                  </p:childTnLst>
                                </p:cTn>
                              </p:par>
                            </p:childTnLst>
                          </p:cTn>
                        </p:par>
                        <p:par>
                          <p:cTn id="160" fill="hold">
                            <p:stCondLst>
                              <p:cond delay="250"/>
                            </p:stCondLst>
                            <p:childTnLst>
                              <p:par>
                                <p:cTn id="161" presetID="30" presetClass="entr" presetSubtype="0" fill="hold" nodeType="afterEffect">
                                  <p:stCondLst>
                                    <p:cond delay="0"/>
                                  </p:stCondLst>
                                  <p:childTnLst>
                                    <p:set>
                                      <p:cBhvr>
                                        <p:cTn id="162" dur="1" fill="hold">
                                          <p:stCondLst>
                                            <p:cond delay="0"/>
                                          </p:stCondLst>
                                        </p:cTn>
                                        <p:tgtEl>
                                          <p:spTgt spid="60"/>
                                        </p:tgtEl>
                                        <p:attrNameLst>
                                          <p:attrName>style.visibility</p:attrName>
                                        </p:attrNameLst>
                                      </p:cBhvr>
                                      <p:to>
                                        <p:strVal val="visible"/>
                                      </p:to>
                                    </p:set>
                                    <p:animEffect transition="in" filter="fade">
                                      <p:cBhvr>
                                        <p:cTn id="163" dur="200" decel="100000"/>
                                        <p:tgtEl>
                                          <p:spTgt spid="60"/>
                                        </p:tgtEl>
                                      </p:cBhvr>
                                    </p:animEffect>
                                    <p:anim calcmode="lin" valueType="num">
                                      <p:cBhvr>
                                        <p:cTn id="164" dur="200" decel="100000" fill="hold"/>
                                        <p:tgtEl>
                                          <p:spTgt spid="60"/>
                                        </p:tgtEl>
                                        <p:attrNameLst>
                                          <p:attrName>style.rotation</p:attrName>
                                        </p:attrNameLst>
                                      </p:cBhvr>
                                      <p:tavLst>
                                        <p:tav tm="0">
                                          <p:val>
                                            <p:fltVal val="-90"/>
                                          </p:val>
                                        </p:tav>
                                        <p:tav tm="100000">
                                          <p:val>
                                            <p:fltVal val="0"/>
                                          </p:val>
                                        </p:tav>
                                      </p:tavLst>
                                    </p:anim>
                                    <p:anim calcmode="lin" valueType="num">
                                      <p:cBhvr>
                                        <p:cTn id="165" dur="200" decel="100000" fill="hold"/>
                                        <p:tgtEl>
                                          <p:spTgt spid="60"/>
                                        </p:tgtEl>
                                        <p:attrNameLst>
                                          <p:attrName>ppt_x</p:attrName>
                                        </p:attrNameLst>
                                      </p:cBhvr>
                                      <p:tavLst>
                                        <p:tav tm="0">
                                          <p:val>
                                            <p:strVal val="#ppt_x+0.4"/>
                                          </p:val>
                                        </p:tav>
                                        <p:tav tm="100000">
                                          <p:val>
                                            <p:strVal val="#ppt_x-0.05"/>
                                          </p:val>
                                        </p:tav>
                                      </p:tavLst>
                                    </p:anim>
                                    <p:anim calcmode="lin" valueType="num">
                                      <p:cBhvr>
                                        <p:cTn id="166" dur="200" decel="100000" fill="hold"/>
                                        <p:tgtEl>
                                          <p:spTgt spid="60"/>
                                        </p:tgtEl>
                                        <p:attrNameLst>
                                          <p:attrName>ppt_y</p:attrName>
                                        </p:attrNameLst>
                                      </p:cBhvr>
                                      <p:tavLst>
                                        <p:tav tm="0">
                                          <p:val>
                                            <p:strVal val="#ppt_y-0.4"/>
                                          </p:val>
                                        </p:tav>
                                        <p:tav tm="100000">
                                          <p:val>
                                            <p:strVal val="#ppt_y+0.1"/>
                                          </p:val>
                                        </p:tav>
                                      </p:tavLst>
                                    </p:anim>
                                    <p:anim calcmode="lin" valueType="num">
                                      <p:cBhvr>
                                        <p:cTn id="167" dur="50" accel="100000" fill="hold">
                                          <p:stCondLst>
                                            <p:cond delay="200"/>
                                          </p:stCondLst>
                                        </p:cTn>
                                        <p:tgtEl>
                                          <p:spTgt spid="60"/>
                                        </p:tgtEl>
                                        <p:attrNameLst>
                                          <p:attrName>ppt_x</p:attrName>
                                        </p:attrNameLst>
                                      </p:cBhvr>
                                      <p:tavLst>
                                        <p:tav tm="0">
                                          <p:val>
                                            <p:strVal val="#ppt_x-0.05"/>
                                          </p:val>
                                        </p:tav>
                                        <p:tav tm="100000">
                                          <p:val>
                                            <p:strVal val="#ppt_x"/>
                                          </p:val>
                                        </p:tav>
                                      </p:tavLst>
                                    </p:anim>
                                    <p:anim calcmode="lin" valueType="num">
                                      <p:cBhvr>
                                        <p:cTn id="168" dur="50" accel="100000" fill="hold">
                                          <p:stCondLst>
                                            <p:cond delay="200"/>
                                          </p:stCondLst>
                                        </p:cTn>
                                        <p:tgtEl>
                                          <p:spTgt spid="60"/>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2" y="549351"/>
            <a:ext cx="9976363" cy="917575"/>
          </a:xfrm>
          <a:prstGeom prst="rect">
            <a:avLst/>
          </a:prstGeom>
        </p:spPr>
        <p:txBody>
          <a:bodyPr/>
          <a:lstStyle/>
          <a:p>
            <a:r>
              <a:rPr lang="en-US" dirty="0"/>
              <a:t>Virtual Machine </a:t>
            </a:r>
            <a:r>
              <a:rPr lang="en-US" dirty="0" err="1" smtClean="0"/>
              <a:t>Sizess</a:t>
            </a:r>
            <a:endParaRPr lang="en-US" dirty="0"/>
          </a:p>
        </p:txBody>
      </p:sp>
      <p:sp>
        <p:nvSpPr>
          <p:cNvPr id="4" name="Content Placeholder 3"/>
          <p:cNvSpPr>
            <a:spLocks noGrp="1"/>
          </p:cNvSpPr>
          <p:nvPr>
            <p:ph sz="quarter" idx="10"/>
          </p:nvPr>
        </p:nvSpPr>
        <p:spPr/>
        <p:txBody>
          <a:bodyPr anchor="ctr"/>
          <a:lstStyle/>
          <a:p>
            <a:pPr marL="571500" indent="-571500">
              <a:lnSpc>
                <a:spcPct val="100000"/>
              </a:lnSpc>
              <a:buSzPct val="80000"/>
              <a:buFont typeface="Arial" panose="020B0604020202020204" pitchFamily="34" charset="0"/>
              <a:buChar char="•"/>
            </a:pPr>
            <a:r>
              <a:rPr lang="en-US" sz="3200" dirty="0"/>
              <a:t>General Purpose compute: </a:t>
            </a:r>
            <a:r>
              <a:rPr lang="en-US" sz="3200" b="1" dirty="0"/>
              <a:t>Basic</a:t>
            </a:r>
          </a:p>
          <a:p>
            <a:pPr marL="571500" indent="-571500">
              <a:lnSpc>
                <a:spcPct val="100000"/>
              </a:lnSpc>
              <a:buSzPct val="80000"/>
              <a:buFont typeface="Arial" panose="020B0604020202020204" pitchFamily="34" charset="0"/>
              <a:buChar char="•"/>
            </a:pPr>
            <a:r>
              <a:rPr lang="en-US" sz="3200" dirty="0"/>
              <a:t>General Purpose compute: </a:t>
            </a:r>
            <a:r>
              <a:rPr lang="en-US" sz="3200" b="1" dirty="0"/>
              <a:t>Standard</a:t>
            </a:r>
          </a:p>
          <a:p>
            <a:pPr marL="571500" indent="-571500">
              <a:lnSpc>
                <a:spcPct val="100000"/>
              </a:lnSpc>
              <a:buSzPct val="80000"/>
              <a:buFont typeface="Arial" panose="020B0604020202020204" pitchFamily="34" charset="0"/>
              <a:buChar char="•"/>
            </a:pPr>
            <a:r>
              <a:rPr lang="en-US" sz="3200" dirty="0"/>
              <a:t>Optimized Compute</a:t>
            </a:r>
          </a:p>
          <a:p>
            <a:pPr marL="571500" indent="-571500">
              <a:lnSpc>
                <a:spcPct val="100000"/>
              </a:lnSpc>
              <a:buSzPct val="80000"/>
              <a:buFont typeface="Arial" panose="020B0604020202020204" pitchFamily="34" charset="0"/>
              <a:buChar char="•"/>
            </a:pPr>
            <a:r>
              <a:rPr lang="en-US" sz="3200" dirty="0"/>
              <a:t>Performance Optimized</a:t>
            </a:r>
          </a:p>
          <a:p>
            <a:pPr marL="571500" indent="-571500">
              <a:lnSpc>
                <a:spcPct val="100000"/>
              </a:lnSpc>
              <a:buSzPct val="80000"/>
              <a:buFont typeface="Arial" panose="020B0604020202020204" pitchFamily="34" charset="0"/>
              <a:buChar char="•"/>
            </a:pPr>
            <a:r>
              <a:rPr lang="en-US" sz="3200" dirty="0"/>
              <a:t>Network </a:t>
            </a:r>
            <a:r>
              <a:rPr lang="en-US" sz="3200" dirty="0" smtClean="0"/>
              <a:t>Optimized</a:t>
            </a:r>
            <a:endParaRPr lang="en-US" sz="3200" dirty="0"/>
          </a:p>
        </p:txBody>
      </p:sp>
    </p:spTree>
    <p:extLst>
      <p:ext uri="{BB962C8B-B14F-4D97-AF65-F5344CB8AC3E}">
        <p14:creationId xmlns:p14="http://schemas.microsoft.com/office/powerpoint/2010/main" val="3935166736"/>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storage group"/>
          <p:cNvGrpSpPr/>
          <p:nvPr/>
        </p:nvGrpSpPr>
        <p:grpSpPr>
          <a:xfrm>
            <a:off x="8271780" y="1816293"/>
            <a:ext cx="2182318" cy="2323245"/>
            <a:chOff x="9894768" y="1761094"/>
            <a:chExt cx="2182814" cy="2323772"/>
          </a:xfrm>
        </p:grpSpPr>
        <p:sp>
          <p:nvSpPr>
            <p:cNvPr id="41" name="Rectangle 40"/>
            <p:cNvSpPr/>
            <p:nvPr/>
          </p:nvSpPr>
          <p:spPr bwMode="auto">
            <a:xfrm>
              <a:off x="989476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&gt;80,000 IOPs</a:t>
              </a:r>
            </a:p>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Premium Storage</a:t>
              </a:r>
            </a:p>
          </p:txBody>
        </p:sp>
        <p:grpSp>
          <p:nvGrpSpPr>
            <p:cNvPr id="42" name="Group 41"/>
            <p:cNvGrpSpPr/>
            <p:nvPr/>
          </p:nvGrpSpPr>
          <p:grpSpPr>
            <a:xfrm>
              <a:off x="10264877" y="1761094"/>
              <a:ext cx="1442596" cy="1494996"/>
              <a:chOff x="-477782" y="450675"/>
              <a:chExt cx="5901463" cy="6115812"/>
            </a:xfrm>
          </p:grpSpPr>
          <p:sp>
            <p:nvSpPr>
              <p:cNvPr id="43" name="16-Point Star 42"/>
              <p:cNvSpPr/>
              <p:nvPr/>
            </p:nvSpPr>
            <p:spPr bwMode="auto">
              <a:xfrm>
                <a:off x="-477782" y="665024"/>
                <a:ext cx="5901463" cy="5901463"/>
              </a:xfrm>
              <a:prstGeom prst="star16">
                <a:avLst>
                  <a:gd name="adj" fmla="val 35361"/>
                </a:avLst>
              </a:prstGeom>
              <a:solidFill>
                <a:srgbClr val="FDFDFD">
                  <a:alpha val="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3" tIns="146250" rIns="182813" bIns="146250" numCol="1" spcCol="0" rtlCol="0" fromWordArt="0" anchor="t" anchorCtr="0" forceAA="0" compatLnSpc="1">
                <a:prstTxWarp prst="textNoShape">
                  <a:avLst/>
                </a:prstTxWarp>
                <a:noAutofit/>
              </a:bodyPr>
              <a:lstStyle/>
              <a:p>
                <a:pPr algn="ctr" defTabSz="932013">
                  <a:lnSpc>
                    <a:spcPct val="90000"/>
                  </a:lnSpc>
                </a:pPr>
                <a:endParaRPr lang="en-US" sz="2400" dirty="0" err="1">
                  <a:solidFill>
                    <a:srgbClr val="000000"/>
                  </a:solidFill>
                  <a:latin typeface="Segoe UI Light" panose="020B0502040204020203" pitchFamily="34" charset="0"/>
                  <a:ea typeface="Segoe UI" pitchFamily="34" charset="0"/>
                  <a:cs typeface="Segoe UI Light" panose="020B0502040204020203" pitchFamily="34" charset="0"/>
                </a:endParaRPr>
              </a:p>
            </p:txBody>
          </p:sp>
          <p:pic>
            <p:nvPicPr>
              <p:cNvPr id="44" name="Picture 43"/>
              <p:cNvPicPr>
                <a:picLocks noChangeAspect="1"/>
              </p:cNvPicPr>
              <p:nvPr/>
            </p:nvPicPr>
            <p:blipFill>
              <a:blip r:embed="rId3"/>
              <a:stretch>
                <a:fillRect/>
              </a:stretch>
            </p:blipFill>
            <p:spPr>
              <a:xfrm>
                <a:off x="2990885" y="4844838"/>
                <a:ext cx="1486280" cy="1490576"/>
              </a:xfrm>
              <a:prstGeom prst="rect">
                <a:avLst/>
              </a:prstGeom>
            </p:spPr>
          </p:pic>
          <p:pic>
            <p:nvPicPr>
              <p:cNvPr id="45" name="Picture 44"/>
              <p:cNvPicPr>
                <a:picLocks noChangeAspect="1"/>
              </p:cNvPicPr>
              <p:nvPr/>
            </p:nvPicPr>
            <p:blipFill>
              <a:blip r:embed="rId3"/>
              <a:stretch>
                <a:fillRect/>
              </a:stretch>
            </p:blipFill>
            <p:spPr>
              <a:xfrm>
                <a:off x="624820" y="1700441"/>
                <a:ext cx="3815982" cy="3827010"/>
              </a:xfrm>
              <a:prstGeom prst="rect">
                <a:avLst/>
              </a:prstGeom>
            </p:spPr>
          </p:pic>
          <p:pic>
            <p:nvPicPr>
              <p:cNvPr id="46" name="Picture 45"/>
              <p:cNvPicPr>
                <a:picLocks noChangeAspect="1"/>
              </p:cNvPicPr>
              <p:nvPr/>
            </p:nvPicPr>
            <p:blipFill>
              <a:blip r:embed="rId3"/>
              <a:stretch>
                <a:fillRect/>
              </a:stretch>
            </p:blipFill>
            <p:spPr>
              <a:xfrm>
                <a:off x="2211493" y="450675"/>
                <a:ext cx="1974734" cy="1980442"/>
              </a:xfrm>
              <a:prstGeom prst="rect">
                <a:avLst/>
              </a:prstGeom>
            </p:spPr>
          </p:pic>
        </p:grpSp>
      </p:grpSp>
      <p:grpSp>
        <p:nvGrpSpPr>
          <p:cNvPr id="47" name="N group 1"/>
          <p:cNvGrpSpPr/>
          <p:nvPr/>
        </p:nvGrpSpPr>
        <p:grpSpPr>
          <a:xfrm>
            <a:off x="8249470" y="1834655"/>
            <a:ext cx="2182318" cy="2304882"/>
            <a:chOff x="8250476" y="1779460"/>
            <a:chExt cx="2182814" cy="2305406"/>
          </a:xfrm>
        </p:grpSpPr>
        <p:sp>
          <p:nvSpPr>
            <p:cNvPr id="48" name="Rectangle 47"/>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GPU-enabled </a:t>
              </a:r>
              <a:br>
                <a:rPr lang="en-US" sz="1600"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virtual machines</a:t>
              </a:r>
            </a:p>
          </p:txBody>
        </p:sp>
        <p:grpSp>
          <p:nvGrpSpPr>
            <p:cNvPr id="49" name="Group 48"/>
            <p:cNvGrpSpPr/>
            <p:nvPr/>
          </p:nvGrpSpPr>
          <p:grpSpPr>
            <a:xfrm>
              <a:off x="8747354" y="1779460"/>
              <a:ext cx="1179920" cy="1538737"/>
              <a:chOff x="406421" y="2432376"/>
              <a:chExt cx="2059118" cy="2685303"/>
            </a:xfrm>
          </p:grpSpPr>
          <p:grpSp>
            <p:nvGrpSpPr>
              <p:cNvPr id="50" name="Group 49"/>
              <p:cNvGrpSpPr/>
              <p:nvPr/>
            </p:nvGrpSpPr>
            <p:grpSpPr>
              <a:xfrm>
                <a:off x="406421" y="2432376"/>
                <a:ext cx="2059118" cy="2685303"/>
                <a:chOff x="6982264" y="1006524"/>
                <a:chExt cx="4480135" cy="5829701"/>
              </a:xfrm>
            </p:grpSpPr>
            <p:pic>
              <p:nvPicPr>
                <p:cNvPr id="52" name="Picture 51"/>
                <p:cNvPicPr>
                  <a:picLocks noChangeAspect="1"/>
                </p:cNvPicPr>
                <p:nvPr/>
              </p:nvPicPr>
              <p:blipFill>
                <a:blip r:embed="rId4"/>
                <a:stretch>
                  <a:fillRect/>
                </a:stretch>
              </p:blipFill>
              <p:spPr>
                <a:xfrm>
                  <a:off x="7199561" y="1172781"/>
                  <a:ext cx="4182166" cy="3848482"/>
                </a:xfrm>
                <a:prstGeom prst="rect">
                  <a:avLst/>
                </a:prstGeom>
              </p:spPr>
            </p:pic>
            <p:pic>
              <p:nvPicPr>
                <p:cNvPr id="53" name="Picture 52"/>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54"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000000"/>
                    </a:solidFill>
                    <a:latin typeface="Segoe UI Light" panose="020B0502040204020203" pitchFamily="34" charset="0"/>
                    <a:cs typeface="Segoe UI Light" panose="020B0502040204020203" pitchFamily="34" charset="0"/>
                  </a:endParaRPr>
                </a:p>
              </p:txBody>
            </p:sp>
          </p:grpSp>
          <p:sp>
            <p:nvSpPr>
              <p:cNvPr id="51" name="TextBox 50"/>
              <p:cNvSpPr txBox="1"/>
              <p:nvPr/>
            </p:nvSpPr>
            <p:spPr>
              <a:xfrm>
                <a:off x="639096" y="2638279"/>
                <a:ext cx="1632155" cy="1127477"/>
              </a:xfrm>
              <a:prstGeom prst="rect">
                <a:avLst/>
              </a:prstGeom>
              <a:solidFill>
                <a:schemeClr val="accent5"/>
              </a:solidFill>
            </p:spPr>
            <p:txBody>
              <a:bodyPr wrap="square" lIns="182813" tIns="127988" rIns="182813" bIns="146250" rtlCol="0">
                <a:noAutofit/>
              </a:bodyPr>
              <a:lstStyle/>
              <a:p>
                <a:pPr algn="ctr" defTabSz="932192">
                  <a:lnSpc>
                    <a:spcPct val="90000"/>
                  </a:lnSpc>
                  <a:defRPr/>
                </a:pPr>
                <a:r>
                  <a:rPr lang="en-US" sz="320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N</a:t>
                </a:r>
              </a:p>
            </p:txBody>
          </p:sp>
        </p:grpSp>
      </p:grpSp>
      <p:grpSp>
        <p:nvGrpSpPr>
          <p:cNvPr id="3" name="Group 2"/>
          <p:cNvGrpSpPr/>
          <p:nvPr/>
        </p:nvGrpSpPr>
        <p:grpSpPr>
          <a:xfrm>
            <a:off x="4150181" y="1835218"/>
            <a:ext cx="2182318" cy="2304882"/>
            <a:chOff x="66528" y="1779460"/>
            <a:chExt cx="2182814" cy="2305406"/>
          </a:xfrm>
        </p:grpSpPr>
        <p:sp>
          <p:nvSpPr>
            <p:cNvPr id="4" name="Rectangle 3"/>
            <p:cNvSpPr/>
            <p:nvPr/>
          </p:nvSpPr>
          <p:spPr bwMode="auto">
            <a:xfrm>
              <a:off x="6652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New generation</a:t>
              </a:r>
              <a:br>
                <a:rPr lang="en-US" sz="1600"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of D family VMs</a:t>
              </a:r>
            </a:p>
          </p:txBody>
        </p:sp>
        <p:grpSp>
          <p:nvGrpSpPr>
            <p:cNvPr id="5" name="Group 4"/>
            <p:cNvGrpSpPr/>
            <p:nvPr/>
          </p:nvGrpSpPr>
          <p:grpSpPr>
            <a:xfrm>
              <a:off x="567975" y="1779460"/>
              <a:ext cx="1179920" cy="1538737"/>
              <a:chOff x="406421" y="2432376"/>
              <a:chExt cx="2059118" cy="2685303"/>
            </a:xfrm>
          </p:grpSpPr>
          <p:grpSp>
            <p:nvGrpSpPr>
              <p:cNvPr id="6" name="Group 5"/>
              <p:cNvGrpSpPr/>
              <p:nvPr/>
            </p:nvGrpSpPr>
            <p:grpSpPr>
              <a:xfrm>
                <a:off x="406421" y="2432376"/>
                <a:ext cx="2059118" cy="2685303"/>
                <a:chOff x="6982264" y="1006524"/>
                <a:chExt cx="4480135" cy="5829701"/>
              </a:xfrm>
            </p:grpSpPr>
            <p:pic>
              <p:nvPicPr>
                <p:cNvPr id="9" name="Picture 8"/>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a:stretch>
                  <a:fillRect/>
                </a:stretch>
              </p:blipFill>
              <p:spPr>
                <a:xfrm>
                  <a:off x="7199561" y="1172781"/>
                  <a:ext cx="4182166" cy="3848482"/>
                </a:xfrm>
                <a:prstGeom prst="rect">
                  <a:avLst/>
                </a:prstGeom>
              </p:spPr>
            </p:pic>
            <p:sp>
              <p:nvSpPr>
                <p:cNvPr id="10"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FFFFFF">
                        <a:lumMod val="50000"/>
                      </a:srgbClr>
                    </a:solidFill>
                    <a:latin typeface="Segoe UI Light" panose="020B0502040204020203" pitchFamily="34" charset="0"/>
                    <a:cs typeface="Segoe UI Light" panose="020B0502040204020203" pitchFamily="34" charset="0"/>
                  </a:endParaRPr>
                </a:p>
              </p:txBody>
            </p:sp>
          </p:grpSp>
          <p:sp>
            <p:nvSpPr>
              <p:cNvPr id="7" name="TextBox 6"/>
              <p:cNvSpPr txBox="1"/>
              <p:nvPr/>
            </p:nvSpPr>
            <p:spPr>
              <a:xfrm>
                <a:off x="639096" y="2638279"/>
                <a:ext cx="1632155" cy="1127477"/>
              </a:xfrm>
              <a:prstGeom prst="rect">
                <a:avLst/>
              </a:prstGeom>
              <a:solidFill>
                <a:schemeClr val="accent5"/>
              </a:solidFill>
            </p:spPr>
            <p:txBody>
              <a:bodyPr wrap="square" lIns="0" tIns="127988" rIns="0" bIns="146250" rtlCol="0">
                <a:noAutofit/>
              </a:bodyPr>
              <a:lstStyle/>
              <a:p>
                <a:pPr algn="ctr" defTabSz="932192">
                  <a:lnSpc>
                    <a:spcPct val="90000"/>
                  </a:lnSpc>
                  <a:defRPr/>
                </a:pPr>
                <a:r>
                  <a:rPr lang="en-US" sz="3200" b="1" dirty="0">
                    <a:solidFill>
                      <a:srgbClr val="FFFFFF">
                        <a:lumMod val="50000"/>
                      </a:srgbClr>
                    </a:solidFill>
                    <a:latin typeface="Segoe UI Black" panose="020B0A02040204020203" pitchFamily="34" charset="0"/>
                    <a:ea typeface="Segoe UI Black" panose="020B0A02040204020203" pitchFamily="34" charset="0"/>
                    <a:cs typeface="Segoe UI Black" panose="020B0A02040204020203" pitchFamily="34" charset="0"/>
                  </a:rPr>
                  <a:t>DV2</a:t>
                </a:r>
              </a:p>
            </p:txBody>
          </p:sp>
        </p:grpSp>
      </p:grpSp>
      <p:grpSp>
        <p:nvGrpSpPr>
          <p:cNvPr id="11" name="D Group"/>
          <p:cNvGrpSpPr/>
          <p:nvPr/>
        </p:nvGrpSpPr>
        <p:grpSpPr>
          <a:xfrm>
            <a:off x="4116854" y="1835218"/>
            <a:ext cx="2182318" cy="2304882"/>
            <a:chOff x="166180" y="1779460"/>
            <a:chExt cx="2182814" cy="2305406"/>
          </a:xfrm>
        </p:grpSpPr>
        <p:sp>
          <p:nvSpPr>
            <p:cNvPr id="12" name="Rectangle 11"/>
            <p:cNvSpPr/>
            <p:nvPr/>
          </p:nvSpPr>
          <p:spPr bwMode="auto">
            <a:xfrm>
              <a:off x="166180"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SSD Storage </a:t>
              </a:r>
              <a:br>
                <a:rPr lang="en-US" sz="1600"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Fast CPUs</a:t>
              </a:r>
            </a:p>
          </p:txBody>
        </p:sp>
        <p:grpSp>
          <p:nvGrpSpPr>
            <p:cNvPr id="13" name="Group 12"/>
            <p:cNvGrpSpPr/>
            <p:nvPr/>
          </p:nvGrpSpPr>
          <p:grpSpPr>
            <a:xfrm>
              <a:off x="667627" y="1779460"/>
              <a:ext cx="1179920" cy="1538737"/>
              <a:chOff x="406421" y="2432376"/>
              <a:chExt cx="2059118" cy="2685303"/>
            </a:xfrm>
          </p:grpSpPr>
          <p:grpSp>
            <p:nvGrpSpPr>
              <p:cNvPr id="14" name="Group 13"/>
              <p:cNvGrpSpPr/>
              <p:nvPr/>
            </p:nvGrpSpPr>
            <p:grpSpPr>
              <a:xfrm>
                <a:off x="406421" y="2432376"/>
                <a:ext cx="2059118" cy="2685303"/>
                <a:chOff x="6982264" y="1006524"/>
                <a:chExt cx="4480135" cy="5829701"/>
              </a:xfrm>
            </p:grpSpPr>
            <p:pic>
              <p:nvPicPr>
                <p:cNvPr id="16" name="Picture 15"/>
                <p:cNvPicPr>
                  <a:picLocks noChangeAspect="1"/>
                </p:cNvPicPr>
                <p:nvPr/>
              </p:nvPicPr>
              <p:blipFill>
                <a:blip r:embed="rId4"/>
                <a:stretch>
                  <a:fillRect/>
                </a:stretch>
              </p:blipFill>
              <p:spPr>
                <a:xfrm>
                  <a:off x="7199561" y="1172781"/>
                  <a:ext cx="4182166" cy="3848482"/>
                </a:xfrm>
                <a:prstGeom prst="rect">
                  <a:avLst/>
                </a:prstGeom>
              </p:spPr>
            </p:pic>
            <p:pic>
              <p:nvPicPr>
                <p:cNvPr id="17" name="Picture 16"/>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18"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000000"/>
                    </a:solidFill>
                    <a:latin typeface="Segoe UI Light" panose="020B0502040204020203" pitchFamily="34" charset="0"/>
                    <a:cs typeface="Segoe UI Light" panose="020B0502040204020203" pitchFamily="34" charset="0"/>
                  </a:endParaRPr>
                </a:p>
              </p:txBody>
            </p:sp>
          </p:grpSp>
          <p:sp>
            <p:nvSpPr>
              <p:cNvPr id="15" name="TextBox 14"/>
              <p:cNvSpPr txBox="1"/>
              <p:nvPr/>
            </p:nvSpPr>
            <p:spPr>
              <a:xfrm>
                <a:off x="639096" y="2638279"/>
                <a:ext cx="1632155" cy="1127477"/>
              </a:xfrm>
              <a:prstGeom prst="rect">
                <a:avLst/>
              </a:prstGeom>
              <a:solidFill>
                <a:schemeClr val="bg1">
                  <a:lumMod val="50000"/>
                </a:schemeClr>
              </a:solidFill>
            </p:spPr>
            <p:txBody>
              <a:bodyPr wrap="square" lIns="182813" tIns="127988" rIns="182813" bIns="146250" rtlCol="0">
                <a:noAutofit/>
              </a:bodyPr>
              <a:lstStyle/>
              <a:p>
                <a:pPr algn="ctr" defTabSz="932192">
                  <a:lnSpc>
                    <a:spcPct val="90000"/>
                  </a:lnSpc>
                  <a:defRPr/>
                </a:pPr>
                <a:r>
                  <a:rPr lang="en-US" sz="320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D</a:t>
                </a:r>
              </a:p>
            </p:txBody>
          </p:sp>
        </p:grpSp>
      </p:grpSp>
      <p:sp>
        <p:nvSpPr>
          <p:cNvPr id="19" name="Title 2"/>
          <p:cNvSpPr>
            <a:spLocks noGrp="1"/>
          </p:cNvSpPr>
          <p:nvPr>
            <p:ph type="title" idx="4294967295"/>
          </p:nvPr>
        </p:nvSpPr>
        <p:spPr>
          <a:xfrm>
            <a:off x="448213" y="270572"/>
            <a:ext cx="11886088" cy="917367"/>
          </a:xfrm>
        </p:spPr>
        <p:txBody>
          <a:bodyPr/>
          <a:lstStyle/>
          <a:p>
            <a:r>
              <a:rPr lang="en-US" dirty="0">
                <a:solidFill>
                  <a:schemeClr val="bg1"/>
                </a:solidFill>
                <a:latin typeface="Segoe UI Light" panose="020B0502040204020203" pitchFamily="34" charset="0"/>
                <a:cs typeface="Segoe UI Light" panose="020B0502040204020203" pitchFamily="34" charset="0"/>
              </a:rPr>
              <a:t>Scale-up options</a:t>
            </a:r>
          </a:p>
        </p:txBody>
      </p:sp>
      <p:cxnSp>
        <p:nvCxnSpPr>
          <p:cNvPr id="20" name="Straight Connector 19"/>
          <p:cNvCxnSpPr/>
          <p:nvPr/>
        </p:nvCxnSpPr>
        <p:spPr>
          <a:xfrm>
            <a:off x="1067423" y="1161247"/>
            <a:ext cx="10284665" cy="17586"/>
          </a:xfrm>
          <a:prstGeom prst="line">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bwMode="auto">
          <a:xfrm>
            <a:off x="864" y="5392240"/>
            <a:ext cx="12190272" cy="14652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8" tIns="146271" rIns="182838" bIns="146271" numCol="1" spcCol="0" rtlCol="0" fromWordArt="0" anchor="ctr" anchorCtr="0" forceAA="0" compatLnSpc="1">
            <a:prstTxWarp prst="textNoShape">
              <a:avLst/>
            </a:prstTxWarp>
            <a:noAutofit/>
          </a:bodyPr>
          <a:lstStyle/>
          <a:p>
            <a:pPr algn="ctr" defTabSz="914367">
              <a:lnSpc>
                <a:spcPct val="90000"/>
              </a:lnSpc>
              <a:spcBef>
                <a:spcPts val="1200"/>
              </a:spcBef>
              <a:buClr>
                <a:srgbClr val="FFFFFF"/>
              </a:buClr>
              <a:defRPr/>
            </a:pPr>
            <a:r>
              <a:rPr lang="en-US" sz="4000" dirty="0">
                <a:solidFill>
                  <a:srgbClr val="000000"/>
                </a:solidFill>
                <a:ea typeface="Segoe UI Black" panose="020B0A02040204020203" pitchFamily="34" charset="0"/>
                <a:cs typeface="Segoe UI Black" panose="020B0A02040204020203" pitchFamily="34" charset="0"/>
              </a:rPr>
              <a:t>Largest virtual machines</a:t>
            </a:r>
            <a:br>
              <a:rPr lang="en-US" sz="4000" dirty="0">
                <a:solidFill>
                  <a:srgbClr val="000000"/>
                </a:solidFill>
                <a:ea typeface="Segoe UI Black" panose="020B0A02040204020203" pitchFamily="34" charset="0"/>
                <a:cs typeface="Segoe UI Black" panose="020B0A02040204020203" pitchFamily="34" charset="0"/>
              </a:rPr>
            </a:br>
            <a:r>
              <a:rPr lang="en-US" sz="4000" dirty="0">
                <a:solidFill>
                  <a:srgbClr val="000000"/>
                </a:solidFill>
                <a:ea typeface="Segoe UI Black" panose="020B0A02040204020203" pitchFamily="34" charset="0"/>
                <a:cs typeface="Segoe UI Black" panose="020B0A02040204020203" pitchFamily="34" charset="0"/>
              </a:rPr>
              <a:t>Fastest storage in the public cloud</a:t>
            </a:r>
          </a:p>
        </p:txBody>
      </p:sp>
      <p:sp>
        <p:nvSpPr>
          <p:cNvPr id="22" name="Rectangle 21"/>
          <p:cNvSpPr/>
          <p:nvPr/>
        </p:nvSpPr>
        <p:spPr bwMode="auto">
          <a:xfrm>
            <a:off x="4096804" y="4043267"/>
            <a:ext cx="2182318" cy="12494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spcAft>
                <a:spcPts val="1200"/>
              </a:spcAft>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35% faster than D</a:t>
            </a:r>
          </a:p>
          <a:p>
            <a:pPr algn="ctr" defTabSz="932192">
              <a:lnSpc>
                <a:spcPct val="90000"/>
              </a:lnSpc>
              <a:spcAft>
                <a:spcPts val="1200"/>
              </a:spcAft>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Intel E5-2673 v3 CPUs</a:t>
            </a:r>
          </a:p>
        </p:txBody>
      </p:sp>
      <p:sp>
        <p:nvSpPr>
          <p:cNvPr id="23" name="Rectangle 22"/>
          <p:cNvSpPr/>
          <p:nvPr/>
        </p:nvSpPr>
        <p:spPr bwMode="auto">
          <a:xfrm>
            <a:off x="7967661" y="4043267"/>
            <a:ext cx="2751906" cy="12494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spcAft>
                <a:spcPts val="1200"/>
              </a:spcAft>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NVIDIA GPUs</a:t>
            </a:r>
          </a:p>
          <a:p>
            <a:pPr algn="ctr" defTabSz="932192">
              <a:lnSpc>
                <a:spcPct val="90000"/>
              </a:lnSpc>
              <a:spcAft>
                <a:spcPts val="1200"/>
              </a:spcAft>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Remote visualization </a:t>
            </a:r>
          </a:p>
          <a:p>
            <a:pPr algn="ctr" defTabSz="932192">
              <a:lnSpc>
                <a:spcPct val="90000"/>
              </a:lnSpc>
              <a:spcAft>
                <a:spcPts val="1200"/>
              </a:spcAft>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Compute-intensive + RDMA</a:t>
            </a:r>
          </a:p>
        </p:txBody>
      </p:sp>
      <p:grpSp>
        <p:nvGrpSpPr>
          <p:cNvPr id="24" name="A Group"/>
          <p:cNvGrpSpPr/>
          <p:nvPr/>
        </p:nvGrpSpPr>
        <p:grpSpPr>
          <a:xfrm>
            <a:off x="2035107" y="1834655"/>
            <a:ext cx="2182318" cy="2304882"/>
            <a:chOff x="2034704" y="1779460"/>
            <a:chExt cx="2182814" cy="2305406"/>
          </a:xfrm>
        </p:grpSpPr>
        <p:sp>
          <p:nvSpPr>
            <p:cNvPr id="25" name="Rectangle 24"/>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Highest value</a:t>
              </a:r>
            </a:p>
          </p:txBody>
        </p:sp>
        <p:grpSp>
          <p:nvGrpSpPr>
            <p:cNvPr id="26" name="Group 25"/>
            <p:cNvGrpSpPr/>
            <p:nvPr/>
          </p:nvGrpSpPr>
          <p:grpSpPr>
            <a:xfrm>
              <a:off x="2536151" y="1779460"/>
              <a:ext cx="1179920" cy="1538737"/>
              <a:chOff x="406421" y="2432376"/>
              <a:chExt cx="2059118" cy="2685303"/>
            </a:xfrm>
          </p:grpSpPr>
          <p:grpSp>
            <p:nvGrpSpPr>
              <p:cNvPr id="27" name="Group 26"/>
              <p:cNvGrpSpPr/>
              <p:nvPr/>
            </p:nvGrpSpPr>
            <p:grpSpPr>
              <a:xfrm>
                <a:off x="406421" y="2432376"/>
                <a:ext cx="2059118" cy="2685303"/>
                <a:chOff x="6982264" y="1006524"/>
                <a:chExt cx="4480135" cy="5829701"/>
              </a:xfrm>
            </p:grpSpPr>
            <p:pic>
              <p:nvPicPr>
                <p:cNvPr id="29" name="Picture 28"/>
                <p:cNvPicPr>
                  <a:picLocks noChangeAspect="1"/>
                </p:cNvPicPr>
                <p:nvPr/>
              </p:nvPicPr>
              <p:blipFill>
                <a:blip r:embed="rId4"/>
                <a:stretch>
                  <a:fillRect/>
                </a:stretch>
              </p:blipFill>
              <p:spPr>
                <a:xfrm>
                  <a:off x="7199561" y="1172781"/>
                  <a:ext cx="4182166" cy="3848482"/>
                </a:xfrm>
                <a:prstGeom prst="rect">
                  <a:avLst/>
                </a:prstGeom>
              </p:spPr>
            </p:pic>
            <p:pic>
              <p:nvPicPr>
                <p:cNvPr id="30" name="Picture 29"/>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3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000000"/>
                    </a:solidFill>
                    <a:latin typeface="Segoe UI Light" panose="020B0502040204020203" pitchFamily="34" charset="0"/>
                    <a:cs typeface="Segoe UI Light" panose="020B0502040204020203" pitchFamily="34" charset="0"/>
                  </a:endParaRPr>
                </a:p>
              </p:txBody>
            </p:sp>
          </p:grpSp>
          <p:sp>
            <p:nvSpPr>
              <p:cNvPr id="28" name="TextBox 27"/>
              <p:cNvSpPr txBox="1"/>
              <p:nvPr/>
            </p:nvSpPr>
            <p:spPr>
              <a:xfrm>
                <a:off x="639096" y="2638279"/>
                <a:ext cx="1632155" cy="1127477"/>
              </a:xfrm>
              <a:prstGeom prst="rect">
                <a:avLst/>
              </a:prstGeom>
              <a:solidFill>
                <a:schemeClr val="bg1">
                  <a:lumMod val="50000"/>
                </a:schemeClr>
              </a:solidFill>
            </p:spPr>
            <p:txBody>
              <a:bodyPr wrap="square" lIns="182813" tIns="127988" rIns="182813" bIns="146250" rtlCol="0">
                <a:noAutofit/>
              </a:bodyPr>
              <a:lstStyle/>
              <a:p>
                <a:pPr algn="ctr" defTabSz="932192">
                  <a:lnSpc>
                    <a:spcPct val="90000"/>
                  </a:lnSpc>
                  <a:defRPr/>
                </a:pPr>
                <a:r>
                  <a:rPr lang="en-US" sz="3200" b="1"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A</a:t>
                </a:r>
              </a:p>
            </p:txBody>
          </p:sp>
        </p:grpSp>
      </p:grpSp>
      <p:grpSp>
        <p:nvGrpSpPr>
          <p:cNvPr id="32" name="Group 31"/>
          <p:cNvGrpSpPr/>
          <p:nvPr/>
        </p:nvGrpSpPr>
        <p:grpSpPr>
          <a:xfrm>
            <a:off x="6179018" y="1834655"/>
            <a:ext cx="2182318" cy="2304882"/>
            <a:chOff x="6179555" y="1779460"/>
            <a:chExt cx="2182814" cy="2305406"/>
          </a:xfrm>
        </p:grpSpPr>
        <p:sp>
          <p:nvSpPr>
            <p:cNvPr id="33" name="Rectangle 32"/>
            <p:cNvSpPr/>
            <p:nvPr/>
          </p:nvSpPr>
          <p:spPr bwMode="auto">
            <a:xfrm>
              <a:off x="6179555"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Most memory </a:t>
              </a:r>
              <a:br>
                <a:rPr lang="en-US" sz="1600"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fastest CPUs</a:t>
              </a:r>
            </a:p>
          </p:txBody>
        </p:sp>
        <p:grpSp>
          <p:nvGrpSpPr>
            <p:cNvPr id="34" name="Group 33"/>
            <p:cNvGrpSpPr/>
            <p:nvPr/>
          </p:nvGrpSpPr>
          <p:grpSpPr>
            <a:xfrm>
              <a:off x="6679492" y="1779460"/>
              <a:ext cx="1179920" cy="1538737"/>
              <a:chOff x="406421" y="2432376"/>
              <a:chExt cx="2059118" cy="2685303"/>
            </a:xfrm>
          </p:grpSpPr>
          <p:grpSp>
            <p:nvGrpSpPr>
              <p:cNvPr id="35" name="Group 34"/>
              <p:cNvGrpSpPr/>
              <p:nvPr/>
            </p:nvGrpSpPr>
            <p:grpSpPr>
              <a:xfrm>
                <a:off x="406421" y="2432376"/>
                <a:ext cx="2059118" cy="2685303"/>
                <a:chOff x="6982264" y="1006524"/>
                <a:chExt cx="4480135" cy="5829701"/>
              </a:xfrm>
            </p:grpSpPr>
            <p:pic>
              <p:nvPicPr>
                <p:cNvPr id="37" name="Picture 36"/>
                <p:cNvPicPr>
                  <a:picLocks noChangeAspect="1"/>
                </p:cNvPicPr>
                <p:nvPr/>
              </p:nvPicPr>
              <p:blipFill>
                <a:blip r:embed="rId4"/>
                <a:stretch>
                  <a:fillRect/>
                </a:stretch>
              </p:blipFill>
              <p:spPr>
                <a:xfrm>
                  <a:off x="7199561" y="1172781"/>
                  <a:ext cx="4182166" cy="3848482"/>
                </a:xfrm>
                <a:prstGeom prst="rect">
                  <a:avLst/>
                </a:prstGeom>
              </p:spPr>
            </p:pic>
            <p:pic>
              <p:nvPicPr>
                <p:cNvPr id="38" name="Picture 37"/>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3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000000"/>
                    </a:solidFill>
                    <a:latin typeface="Segoe UI Light" panose="020B0502040204020203" pitchFamily="34" charset="0"/>
                    <a:cs typeface="Segoe UI Light" panose="020B0502040204020203" pitchFamily="34" charset="0"/>
                  </a:endParaRPr>
                </a:p>
              </p:txBody>
            </p:sp>
          </p:grpSp>
          <p:sp>
            <p:nvSpPr>
              <p:cNvPr id="36" name="TextBox 35"/>
              <p:cNvSpPr txBox="1"/>
              <p:nvPr/>
            </p:nvSpPr>
            <p:spPr>
              <a:xfrm>
                <a:off x="639096" y="2638279"/>
                <a:ext cx="1632155" cy="1127477"/>
              </a:xfrm>
              <a:prstGeom prst="rect">
                <a:avLst/>
              </a:prstGeom>
              <a:solidFill>
                <a:schemeClr val="bg1">
                  <a:lumMod val="50000"/>
                </a:schemeClr>
              </a:solidFill>
            </p:spPr>
            <p:txBody>
              <a:bodyPr wrap="square" lIns="182813" tIns="127988" rIns="182813" bIns="146250" rtlCol="0">
                <a:noAutofit/>
              </a:bodyPr>
              <a:lstStyle/>
              <a:p>
                <a:pPr algn="ctr" defTabSz="932192">
                  <a:lnSpc>
                    <a:spcPct val="90000"/>
                  </a:lnSpc>
                  <a:defRPr/>
                </a:pPr>
                <a:r>
                  <a:rPr lang="en-US" sz="320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G</a:t>
                </a:r>
              </a:p>
            </p:txBody>
          </p:sp>
        </p:grpSp>
      </p:grpSp>
      <p:sp>
        <p:nvSpPr>
          <p:cNvPr id="55" name="Rectangle 54"/>
          <p:cNvSpPr/>
          <p:nvPr/>
        </p:nvSpPr>
        <p:spPr bwMode="auto">
          <a:xfrm>
            <a:off x="701966" y="1389294"/>
            <a:ext cx="2182318" cy="6665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b="1" dirty="0">
                <a:solidFill>
                  <a:srgbClr val="FFFFFF">
                    <a:lumMod val="50000"/>
                  </a:srgbClr>
                </a:solidFill>
                <a:latin typeface="Segoe UI Black" panose="020B0A02040204020203" pitchFamily="34" charset="0"/>
                <a:ea typeface="Segoe UI Black" panose="020B0A02040204020203" pitchFamily="34" charset="0"/>
                <a:cs typeface="Segoe UI Black" panose="020B0A02040204020203" pitchFamily="34" charset="0"/>
              </a:rPr>
              <a:t>Highest value</a:t>
            </a:r>
          </a:p>
        </p:txBody>
      </p:sp>
      <p:sp>
        <p:nvSpPr>
          <p:cNvPr id="56" name="Rectangle 55"/>
          <p:cNvSpPr/>
          <p:nvPr/>
        </p:nvSpPr>
        <p:spPr bwMode="auto">
          <a:xfrm>
            <a:off x="9447801" y="1389294"/>
            <a:ext cx="2182318" cy="6665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b="1" dirty="0">
                <a:solidFill>
                  <a:srgbClr val="FFFFFF">
                    <a:lumMod val="50000"/>
                  </a:srgbClr>
                </a:solidFill>
                <a:latin typeface="Segoe UI Black" panose="020B0A02040204020203" pitchFamily="34" charset="0"/>
                <a:ea typeface="Segoe UI Black" panose="020B0A02040204020203" pitchFamily="34" charset="0"/>
                <a:cs typeface="Segoe UI Black" panose="020B0A02040204020203" pitchFamily="34" charset="0"/>
              </a:rPr>
              <a:t>Largest scale-up</a:t>
            </a:r>
          </a:p>
        </p:txBody>
      </p:sp>
    </p:spTree>
    <p:extLst>
      <p:ext uri="{BB962C8B-B14F-4D97-AF65-F5344CB8AC3E}">
        <p14:creationId xmlns:p14="http://schemas.microsoft.com/office/powerpoint/2010/main" val="170163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anim calcmode="lin" valueType="num">
                                      <p:cBhvr>
                                        <p:cTn id="8" dur="750" fill="hold"/>
                                        <p:tgtEl>
                                          <p:spTgt spid="21"/>
                                        </p:tgtEl>
                                        <p:attrNameLst>
                                          <p:attrName>ppt_x</p:attrName>
                                        </p:attrNameLst>
                                      </p:cBhvr>
                                      <p:tavLst>
                                        <p:tav tm="0">
                                          <p:val>
                                            <p:strVal val="#ppt_x"/>
                                          </p:val>
                                        </p:tav>
                                        <p:tav tm="100000">
                                          <p:val>
                                            <p:strVal val="#ppt_x"/>
                                          </p:val>
                                        </p:tav>
                                      </p:tavLst>
                                    </p:anim>
                                    <p:anim calcmode="lin" valueType="num">
                                      <p:cBhvr>
                                        <p:cTn id="9" dur="75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5" presetClass="path" presetSubtype="0" decel="100000" fill="hold" nodeType="clickEffect">
                                  <p:stCondLst>
                                    <p:cond delay="0"/>
                                  </p:stCondLst>
                                  <p:childTnLst>
                                    <p:animMotion origin="layout" path="M -3.11463E-7 4.11711E-6 L -0.16799 4.11711E-6 " pathEditMode="relative" rAng="0" ptsTypes="AA">
                                      <p:cBhvr>
                                        <p:cTn id="13" dur="750" fill="hold"/>
                                        <p:tgtEl>
                                          <p:spTgt spid="24"/>
                                        </p:tgtEl>
                                        <p:attrNameLst>
                                          <p:attrName>ppt_x</p:attrName>
                                          <p:attrName>ppt_y</p:attrName>
                                        </p:attrNameLst>
                                      </p:cBhvr>
                                      <p:rCtr x="-8399" y="0"/>
                                    </p:animMotion>
                                  </p:childTnLst>
                                </p:cTn>
                              </p:par>
                              <p:par>
                                <p:cTn id="14" presetID="35" presetClass="path" presetSubtype="0" decel="100000" fill="hold" nodeType="withEffect">
                                  <p:stCondLst>
                                    <p:cond delay="0"/>
                                  </p:stCondLst>
                                  <p:childTnLst>
                                    <p:animMotion origin="layout" path="M -3.33333E-6 -3.82716E-6 L -0.1658 -3.82716E-6 " pathEditMode="relative" rAng="0" ptsTypes="AA">
                                      <p:cBhvr>
                                        <p:cTn id="15" dur="750" fill="hold"/>
                                        <p:tgtEl>
                                          <p:spTgt spid="11"/>
                                        </p:tgtEl>
                                        <p:attrNameLst>
                                          <p:attrName>ppt_x</p:attrName>
                                          <p:attrName>ppt_y</p:attrName>
                                        </p:attrNameLst>
                                      </p:cBhvr>
                                      <p:rCtr x="-8299" y="0"/>
                                    </p:animMotion>
                                  </p:childTnLst>
                                </p:cTn>
                              </p:par>
                              <p:par>
                                <p:cTn id="16" presetID="10" presetClass="entr" presetSubtype="0" fill="hold" nodeType="withEffect">
                                  <p:stCondLst>
                                    <p:cond delay="25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42" presetClass="path" presetSubtype="0" decel="100000" fill="hold" nodeType="withEffect">
                                  <p:stCondLst>
                                    <p:cond delay="250"/>
                                  </p:stCondLst>
                                  <p:childTnLst>
                                    <p:animMotion origin="layout" path="M -1.11111E-6 -3.82716E-6 L -1.11111E-6 0.09136 " pathEditMode="relative" rAng="0" ptsTypes="AA">
                                      <p:cBhvr>
                                        <p:cTn id="20" dur="750" spd="-100000" fill="hold"/>
                                        <p:tgtEl>
                                          <p:spTgt spid="3"/>
                                        </p:tgtEl>
                                        <p:attrNameLst>
                                          <p:attrName>ppt_x</p:attrName>
                                          <p:attrName>ppt_y</p:attrName>
                                        </p:attrNameLst>
                                      </p:cBhvr>
                                      <p:rCtr x="0" y="4568"/>
                                    </p:animMotion>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par>
                          <p:cTn id="29" fill="hold">
                            <p:stCondLst>
                              <p:cond delay="0"/>
                            </p:stCondLst>
                            <p:childTnLst>
                              <p:par>
                                <p:cTn id="30" presetID="63" presetClass="path" presetSubtype="0" decel="100000" fill="hold" nodeType="afterEffect">
                                  <p:stCondLst>
                                    <p:cond delay="0"/>
                                  </p:stCondLst>
                                  <p:childTnLst>
                                    <p:animMotion origin="layout" path="M -1.94444E-6 7.40741E-7 L 0.16788 7.40741E-7 " pathEditMode="relative" rAng="0" ptsTypes="AA">
                                      <p:cBhvr>
                                        <p:cTn id="31" dur="750" fill="hold"/>
                                        <p:tgtEl>
                                          <p:spTgt spid="40"/>
                                        </p:tgtEl>
                                        <p:attrNameLst>
                                          <p:attrName>ppt_x</p:attrName>
                                          <p:attrName>ppt_y</p:attrName>
                                        </p:attrNameLst>
                                      </p:cBhvr>
                                      <p:rCtr x="8385" y="0"/>
                                    </p:animMotion>
                                  </p:childTnLst>
                                </p:cTn>
                              </p:par>
                              <p:par>
                                <p:cTn id="32" presetID="10" presetClass="entr" presetSubtype="0" fill="hold" nodeType="withEffect">
                                  <p:stCondLst>
                                    <p:cond delay="25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42" presetClass="path" presetSubtype="0" decel="100000" fill="hold" nodeType="withEffect">
                                  <p:stCondLst>
                                    <p:cond delay="250"/>
                                  </p:stCondLst>
                                  <p:childTnLst>
                                    <p:animMotion origin="layout" path="M 4.98596E-6 4.11711E-6 L 4.98596E-6 0.09124 " pathEditMode="relative" rAng="0" ptsTypes="AA">
                                      <p:cBhvr>
                                        <p:cTn id="36" dur="750" spd="-100000" fill="hold"/>
                                        <p:tgtEl>
                                          <p:spTgt spid="47"/>
                                        </p:tgtEl>
                                        <p:attrNameLst>
                                          <p:attrName>ppt_x</p:attrName>
                                          <p:attrName>ppt_y</p:attrName>
                                        </p:attrNameLst>
                                      </p:cBhvr>
                                      <p:rCtr x="0" y="4562"/>
                                    </p:animMotion>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2"/>
          <p:cNvSpPr txBox="1">
            <a:spLocks/>
          </p:cNvSpPr>
          <p:nvPr/>
        </p:nvSpPr>
        <p:spPr>
          <a:xfrm>
            <a:off x="254041" y="3072549"/>
            <a:ext cx="5566463" cy="2896521"/>
          </a:xfrm>
          <a:prstGeom prst="rect">
            <a:avLst/>
          </a:prstGeom>
          <a:noFill/>
        </p:spPr>
        <p:txBody>
          <a:bodyPr vert="horz" wrap="square" lIns="143388" tIns="89617" rIns="143388" bIns="89617"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175"/>
              </a:spcBef>
              <a:buClr>
                <a:srgbClr val="505050"/>
              </a:buClr>
              <a:buNone/>
            </a:pPr>
            <a:r>
              <a:rPr lang="en-US" sz="2745" dirty="0">
                <a:solidFill>
                  <a:srgbClr val="000000"/>
                </a:solidFill>
                <a:latin typeface="Segoe UI"/>
              </a:rPr>
              <a:t>Optimized for data workloads</a:t>
            </a:r>
          </a:p>
          <a:p>
            <a:pPr marL="0" indent="0">
              <a:lnSpc>
                <a:spcPct val="100000"/>
              </a:lnSpc>
              <a:spcBef>
                <a:spcPts val="1175"/>
              </a:spcBef>
              <a:buClr>
                <a:srgbClr val="505050"/>
              </a:buClr>
              <a:buNone/>
            </a:pPr>
            <a:r>
              <a:rPr lang="en-US" sz="2745" dirty="0">
                <a:solidFill>
                  <a:srgbClr val="000000"/>
                </a:solidFill>
                <a:latin typeface="Segoe UI"/>
              </a:rPr>
              <a:t>Up to 32 CPU cores, 448 GB RAM</a:t>
            </a:r>
          </a:p>
          <a:p>
            <a:pPr marL="0" indent="0">
              <a:lnSpc>
                <a:spcPct val="100000"/>
              </a:lnSpc>
              <a:spcBef>
                <a:spcPts val="1175"/>
              </a:spcBef>
              <a:buClr>
                <a:srgbClr val="505050"/>
              </a:buClr>
              <a:buNone/>
            </a:pPr>
            <a:r>
              <a:rPr lang="en-US" sz="2745" dirty="0">
                <a:solidFill>
                  <a:srgbClr val="000000"/>
                </a:solidFill>
                <a:latin typeface="Segoe UI"/>
              </a:rPr>
              <a:t>6.5 TB local SSD</a:t>
            </a:r>
          </a:p>
          <a:p>
            <a:pPr marL="0" indent="0">
              <a:lnSpc>
                <a:spcPct val="100000"/>
              </a:lnSpc>
              <a:spcBef>
                <a:spcPts val="1175"/>
              </a:spcBef>
              <a:buClr>
                <a:srgbClr val="505050"/>
              </a:buClr>
              <a:buNone/>
            </a:pPr>
            <a:r>
              <a:rPr lang="en-US" sz="2745" dirty="0">
                <a:solidFill>
                  <a:srgbClr val="000000"/>
                </a:solidFill>
                <a:latin typeface="Segoe UI"/>
              </a:rPr>
              <a:t>Latest generation Intel processor</a:t>
            </a:r>
          </a:p>
          <a:p>
            <a:pPr marL="0" indent="0">
              <a:lnSpc>
                <a:spcPct val="100000"/>
              </a:lnSpc>
              <a:spcBef>
                <a:spcPts val="1175"/>
              </a:spcBef>
              <a:buClr>
                <a:srgbClr val="505050"/>
              </a:buClr>
              <a:buNone/>
            </a:pPr>
            <a:r>
              <a:rPr lang="en-US" sz="2745" dirty="0">
                <a:solidFill>
                  <a:srgbClr val="000000"/>
                </a:solidFill>
                <a:latin typeface="Segoe UI"/>
              </a:rPr>
              <a:t>Up to 64 attached disks!!</a:t>
            </a:r>
          </a:p>
        </p:txBody>
      </p:sp>
      <p:grpSp>
        <p:nvGrpSpPr>
          <p:cNvPr id="22" name="Group 21"/>
          <p:cNvGrpSpPr/>
          <p:nvPr/>
        </p:nvGrpSpPr>
        <p:grpSpPr>
          <a:xfrm>
            <a:off x="7052598" y="584604"/>
            <a:ext cx="4103636" cy="3775599"/>
            <a:chOff x="5289550" y="806450"/>
            <a:chExt cx="3078163" cy="2832101"/>
          </a:xfrm>
        </p:grpSpPr>
        <p:sp>
          <p:nvSpPr>
            <p:cNvPr id="23" name="AutoShape 3"/>
            <p:cNvSpPr>
              <a:spLocks noChangeAspect="1" noChangeArrowheads="1" noTextEdit="1"/>
            </p:cNvSpPr>
            <p:nvPr/>
          </p:nvSpPr>
          <p:spPr bwMode="auto">
            <a:xfrm>
              <a:off x="5292725" y="806450"/>
              <a:ext cx="3074988"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4" name="Freeform 5"/>
            <p:cNvSpPr>
              <a:spLocks/>
            </p:cNvSpPr>
            <p:nvPr/>
          </p:nvSpPr>
          <p:spPr bwMode="auto">
            <a:xfrm>
              <a:off x="5822950" y="3044825"/>
              <a:ext cx="2011363" cy="593725"/>
            </a:xfrm>
            <a:custGeom>
              <a:avLst/>
              <a:gdLst>
                <a:gd name="T0" fmla="*/ 535 w 736"/>
                <a:gd name="T1" fmla="*/ 0 h 217"/>
                <a:gd name="T2" fmla="*/ 508 w 736"/>
                <a:gd name="T3" fmla="*/ 0 h 217"/>
                <a:gd name="T4" fmla="*/ 243 w 736"/>
                <a:gd name="T5" fmla="*/ 0 h 217"/>
                <a:gd name="T6" fmla="*/ 229 w 736"/>
                <a:gd name="T7" fmla="*/ 0 h 217"/>
                <a:gd name="T8" fmla="*/ 0 w 736"/>
                <a:gd name="T9" fmla="*/ 149 h 217"/>
                <a:gd name="T10" fmla="*/ 0 w 736"/>
                <a:gd name="T11" fmla="*/ 217 h 217"/>
                <a:gd name="T12" fmla="*/ 275 w 736"/>
                <a:gd name="T13" fmla="*/ 217 h 217"/>
                <a:gd name="T14" fmla="*/ 476 w 736"/>
                <a:gd name="T15" fmla="*/ 217 h 217"/>
                <a:gd name="T16" fmla="*/ 736 w 736"/>
                <a:gd name="T17" fmla="*/ 217 h 217"/>
                <a:gd name="T18" fmla="*/ 736 w 736"/>
                <a:gd name="T19" fmla="*/ 149 h 217"/>
                <a:gd name="T20" fmla="*/ 535 w 736"/>
                <a:gd name="T21"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6" h="217">
                  <a:moveTo>
                    <a:pt x="535" y="0"/>
                  </a:moveTo>
                  <a:cubicBezTo>
                    <a:pt x="508" y="0"/>
                    <a:pt x="508" y="0"/>
                    <a:pt x="508" y="0"/>
                  </a:cubicBezTo>
                  <a:cubicBezTo>
                    <a:pt x="243" y="0"/>
                    <a:pt x="243" y="0"/>
                    <a:pt x="243" y="0"/>
                  </a:cubicBezTo>
                  <a:cubicBezTo>
                    <a:pt x="229" y="0"/>
                    <a:pt x="229" y="0"/>
                    <a:pt x="229" y="0"/>
                  </a:cubicBezTo>
                  <a:cubicBezTo>
                    <a:pt x="266" y="130"/>
                    <a:pt x="216" y="149"/>
                    <a:pt x="0" y="149"/>
                  </a:cubicBezTo>
                  <a:cubicBezTo>
                    <a:pt x="0" y="217"/>
                    <a:pt x="0" y="217"/>
                    <a:pt x="0" y="217"/>
                  </a:cubicBezTo>
                  <a:cubicBezTo>
                    <a:pt x="275" y="217"/>
                    <a:pt x="275" y="217"/>
                    <a:pt x="275" y="217"/>
                  </a:cubicBezTo>
                  <a:cubicBezTo>
                    <a:pt x="476" y="217"/>
                    <a:pt x="476" y="217"/>
                    <a:pt x="476" y="217"/>
                  </a:cubicBezTo>
                  <a:cubicBezTo>
                    <a:pt x="736" y="217"/>
                    <a:pt x="736" y="217"/>
                    <a:pt x="736" y="217"/>
                  </a:cubicBezTo>
                  <a:cubicBezTo>
                    <a:pt x="736" y="149"/>
                    <a:pt x="736" y="149"/>
                    <a:pt x="736" y="149"/>
                  </a:cubicBezTo>
                  <a:cubicBezTo>
                    <a:pt x="520" y="149"/>
                    <a:pt x="498" y="130"/>
                    <a:pt x="535" y="0"/>
                  </a:cubicBez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5" name="Rectangle 6"/>
            <p:cNvSpPr>
              <a:spLocks noChangeArrowheads="1"/>
            </p:cNvSpPr>
            <p:nvPr/>
          </p:nvSpPr>
          <p:spPr bwMode="auto">
            <a:xfrm>
              <a:off x="5822950" y="3452813"/>
              <a:ext cx="2011363" cy="185738"/>
            </a:xfrm>
            <a:prstGeom prst="rect">
              <a:avLst/>
            </a:prstGeom>
            <a:solidFill>
              <a:srgbClr val="C9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6" name="Freeform 7"/>
            <p:cNvSpPr>
              <a:spLocks/>
            </p:cNvSpPr>
            <p:nvPr/>
          </p:nvSpPr>
          <p:spPr bwMode="auto">
            <a:xfrm>
              <a:off x="6391275" y="3044825"/>
              <a:ext cx="893763" cy="339725"/>
            </a:xfrm>
            <a:custGeom>
              <a:avLst/>
              <a:gdLst>
                <a:gd name="T0" fmla="*/ 300 w 327"/>
                <a:gd name="T1" fmla="*/ 0 h 124"/>
                <a:gd name="T2" fmla="*/ 35 w 327"/>
                <a:gd name="T3" fmla="*/ 0 h 124"/>
                <a:gd name="T4" fmla="*/ 21 w 327"/>
                <a:gd name="T5" fmla="*/ 0 h 124"/>
                <a:gd name="T6" fmla="*/ 0 w 327"/>
                <a:gd name="T7" fmla="*/ 124 h 124"/>
                <a:gd name="T8" fmla="*/ 325 w 327"/>
                <a:gd name="T9" fmla="*/ 9 h 124"/>
                <a:gd name="T10" fmla="*/ 327 w 327"/>
                <a:gd name="T11" fmla="*/ 0 h 124"/>
                <a:gd name="T12" fmla="*/ 300 w 327"/>
                <a:gd name="T13" fmla="*/ 0 h 124"/>
              </a:gdLst>
              <a:ahLst/>
              <a:cxnLst>
                <a:cxn ang="0">
                  <a:pos x="T0" y="T1"/>
                </a:cxn>
                <a:cxn ang="0">
                  <a:pos x="T2" y="T3"/>
                </a:cxn>
                <a:cxn ang="0">
                  <a:pos x="T4" y="T5"/>
                </a:cxn>
                <a:cxn ang="0">
                  <a:pos x="T6" y="T7"/>
                </a:cxn>
                <a:cxn ang="0">
                  <a:pos x="T8" y="T9"/>
                </a:cxn>
                <a:cxn ang="0">
                  <a:pos x="T10" y="T11"/>
                </a:cxn>
                <a:cxn ang="0">
                  <a:pos x="T12" y="T13"/>
                </a:cxn>
              </a:cxnLst>
              <a:rect l="0" t="0" r="r" b="b"/>
              <a:pathLst>
                <a:path w="327" h="124">
                  <a:moveTo>
                    <a:pt x="300" y="0"/>
                  </a:moveTo>
                  <a:cubicBezTo>
                    <a:pt x="35" y="0"/>
                    <a:pt x="35" y="0"/>
                    <a:pt x="35" y="0"/>
                  </a:cubicBezTo>
                  <a:cubicBezTo>
                    <a:pt x="21" y="0"/>
                    <a:pt x="21" y="0"/>
                    <a:pt x="21" y="0"/>
                  </a:cubicBezTo>
                  <a:cubicBezTo>
                    <a:pt x="40" y="66"/>
                    <a:pt x="36" y="103"/>
                    <a:pt x="0" y="124"/>
                  </a:cubicBezTo>
                  <a:cubicBezTo>
                    <a:pt x="325" y="9"/>
                    <a:pt x="325" y="9"/>
                    <a:pt x="325" y="9"/>
                  </a:cubicBezTo>
                  <a:cubicBezTo>
                    <a:pt x="326" y="6"/>
                    <a:pt x="326" y="3"/>
                    <a:pt x="327" y="0"/>
                  </a:cubicBezTo>
                  <a:lnTo>
                    <a:pt x="300" y="0"/>
                  </a:lnTo>
                  <a:close/>
                </a:path>
              </a:pathLst>
            </a:custGeom>
            <a:solidFill>
              <a:srgbClr val="7878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7" name="Rectangle 8"/>
            <p:cNvSpPr>
              <a:spLocks noChangeArrowheads="1"/>
            </p:cNvSpPr>
            <p:nvPr/>
          </p:nvSpPr>
          <p:spPr bwMode="auto">
            <a:xfrm>
              <a:off x="6280150" y="3422650"/>
              <a:ext cx="1588" cy="1588"/>
            </a:xfrm>
            <a:prstGeom prst="rect">
              <a:avLst/>
            </a:prstGeom>
            <a:solidFill>
              <a:srgbClr val="8989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8" name="Freeform 9"/>
            <p:cNvSpPr>
              <a:spLocks noEditPoints="1"/>
            </p:cNvSpPr>
            <p:nvPr/>
          </p:nvSpPr>
          <p:spPr bwMode="auto">
            <a:xfrm>
              <a:off x="5289550" y="809625"/>
              <a:ext cx="3078163" cy="2249488"/>
            </a:xfrm>
            <a:custGeom>
              <a:avLst/>
              <a:gdLst>
                <a:gd name="T0" fmla="*/ 1058 w 1126"/>
                <a:gd name="T1" fmla="*/ 0 h 823"/>
                <a:gd name="T2" fmla="*/ 61 w 1126"/>
                <a:gd name="T3" fmla="*/ 0 h 823"/>
                <a:gd name="T4" fmla="*/ 0 w 1126"/>
                <a:gd name="T5" fmla="*/ 65 h 823"/>
                <a:gd name="T6" fmla="*/ 0 w 1126"/>
                <a:gd name="T7" fmla="*/ 760 h 823"/>
                <a:gd name="T8" fmla="*/ 61 w 1126"/>
                <a:gd name="T9" fmla="*/ 823 h 823"/>
                <a:gd name="T10" fmla="*/ 1058 w 1126"/>
                <a:gd name="T11" fmla="*/ 823 h 823"/>
                <a:gd name="T12" fmla="*/ 1126 w 1126"/>
                <a:gd name="T13" fmla="*/ 760 h 823"/>
                <a:gd name="T14" fmla="*/ 1126 w 1126"/>
                <a:gd name="T15" fmla="*/ 65 h 823"/>
                <a:gd name="T16" fmla="*/ 1058 w 1126"/>
                <a:gd name="T17" fmla="*/ 0 h 823"/>
                <a:gd name="T18" fmla="*/ 1039 w 1126"/>
                <a:gd name="T19" fmla="*/ 87 h 823"/>
                <a:gd name="T20" fmla="*/ 1039 w 1126"/>
                <a:gd name="T21" fmla="*/ 737 h 823"/>
                <a:gd name="T22" fmla="*/ 87 w 1126"/>
                <a:gd name="T23" fmla="*/ 737 h 823"/>
                <a:gd name="T24" fmla="*/ 87 w 1126"/>
                <a:gd name="T25" fmla="*/ 87 h 823"/>
                <a:gd name="T26" fmla="*/ 1042 w 1126"/>
                <a:gd name="T27" fmla="*/ 86 h 823"/>
                <a:gd name="T28" fmla="*/ 1039 w 1126"/>
                <a:gd name="T29" fmla="*/ 8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6" h="823">
                  <a:moveTo>
                    <a:pt x="1058" y="0"/>
                  </a:moveTo>
                  <a:cubicBezTo>
                    <a:pt x="61" y="0"/>
                    <a:pt x="61" y="0"/>
                    <a:pt x="61" y="0"/>
                  </a:cubicBezTo>
                  <a:cubicBezTo>
                    <a:pt x="27" y="0"/>
                    <a:pt x="0" y="31"/>
                    <a:pt x="0" y="65"/>
                  </a:cubicBezTo>
                  <a:cubicBezTo>
                    <a:pt x="0" y="760"/>
                    <a:pt x="0" y="760"/>
                    <a:pt x="0" y="760"/>
                  </a:cubicBezTo>
                  <a:cubicBezTo>
                    <a:pt x="0" y="793"/>
                    <a:pt x="27" y="823"/>
                    <a:pt x="61" y="823"/>
                  </a:cubicBezTo>
                  <a:cubicBezTo>
                    <a:pt x="1058" y="823"/>
                    <a:pt x="1058" y="823"/>
                    <a:pt x="1058" y="823"/>
                  </a:cubicBezTo>
                  <a:cubicBezTo>
                    <a:pt x="1092" y="823"/>
                    <a:pt x="1126" y="793"/>
                    <a:pt x="1126" y="760"/>
                  </a:cubicBezTo>
                  <a:cubicBezTo>
                    <a:pt x="1126" y="65"/>
                    <a:pt x="1126" y="65"/>
                    <a:pt x="1126" y="65"/>
                  </a:cubicBezTo>
                  <a:cubicBezTo>
                    <a:pt x="1126" y="31"/>
                    <a:pt x="1092" y="0"/>
                    <a:pt x="1058" y="0"/>
                  </a:cubicBezTo>
                  <a:close/>
                  <a:moveTo>
                    <a:pt x="1039" y="87"/>
                  </a:moveTo>
                  <a:cubicBezTo>
                    <a:pt x="1039" y="737"/>
                    <a:pt x="1039" y="737"/>
                    <a:pt x="1039" y="737"/>
                  </a:cubicBezTo>
                  <a:cubicBezTo>
                    <a:pt x="87" y="737"/>
                    <a:pt x="87" y="737"/>
                    <a:pt x="87" y="737"/>
                  </a:cubicBezTo>
                  <a:cubicBezTo>
                    <a:pt x="87" y="87"/>
                    <a:pt x="87" y="87"/>
                    <a:pt x="87" y="87"/>
                  </a:cubicBezTo>
                  <a:cubicBezTo>
                    <a:pt x="1042" y="86"/>
                    <a:pt x="1042" y="86"/>
                    <a:pt x="1042" y="86"/>
                  </a:cubicBezTo>
                  <a:lnTo>
                    <a:pt x="1039" y="8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9" name="Freeform 10"/>
            <p:cNvSpPr>
              <a:spLocks/>
            </p:cNvSpPr>
            <p:nvPr/>
          </p:nvSpPr>
          <p:spPr bwMode="auto">
            <a:xfrm>
              <a:off x="5289550" y="809625"/>
              <a:ext cx="2895600" cy="2249488"/>
            </a:xfrm>
            <a:custGeom>
              <a:avLst/>
              <a:gdLst>
                <a:gd name="T0" fmla="*/ 87 w 1059"/>
                <a:gd name="T1" fmla="*/ 737 h 823"/>
                <a:gd name="T2" fmla="*/ 85 w 1059"/>
                <a:gd name="T3" fmla="*/ 737 h 823"/>
                <a:gd name="T4" fmla="*/ 85 w 1059"/>
                <a:gd name="T5" fmla="*/ 87 h 823"/>
                <a:gd name="T6" fmla="*/ 958 w 1059"/>
                <a:gd name="T7" fmla="*/ 86 h 823"/>
                <a:gd name="T8" fmla="*/ 1059 w 1059"/>
                <a:gd name="T9" fmla="*/ 1 h 823"/>
                <a:gd name="T10" fmla="*/ 1058 w 1059"/>
                <a:gd name="T11" fmla="*/ 0 h 823"/>
                <a:gd name="T12" fmla="*/ 61 w 1059"/>
                <a:gd name="T13" fmla="*/ 0 h 823"/>
                <a:gd name="T14" fmla="*/ 0 w 1059"/>
                <a:gd name="T15" fmla="*/ 65 h 823"/>
                <a:gd name="T16" fmla="*/ 0 w 1059"/>
                <a:gd name="T17" fmla="*/ 760 h 823"/>
                <a:gd name="T18" fmla="*/ 61 w 1059"/>
                <a:gd name="T19" fmla="*/ 823 h 823"/>
                <a:gd name="T20" fmla="*/ 85 w 1059"/>
                <a:gd name="T21" fmla="*/ 823 h 823"/>
                <a:gd name="T22" fmla="*/ 188 w 1059"/>
                <a:gd name="T23" fmla="*/ 737 h 823"/>
                <a:gd name="T24" fmla="*/ 87 w 1059"/>
                <a:gd name="T25" fmla="*/ 73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9" h="823">
                  <a:moveTo>
                    <a:pt x="87" y="737"/>
                  </a:moveTo>
                  <a:cubicBezTo>
                    <a:pt x="85" y="737"/>
                    <a:pt x="85" y="737"/>
                    <a:pt x="85" y="737"/>
                  </a:cubicBezTo>
                  <a:cubicBezTo>
                    <a:pt x="85" y="87"/>
                    <a:pt x="85" y="87"/>
                    <a:pt x="85" y="87"/>
                  </a:cubicBezTo>
                  <a:cubicBezTo>
                    <a:pt x="958" y="86"/>
                    <a:pt x="958" y="86"/>
                    <a:pt x="958" y="86"/>
                  </a:cubicBezTo>
                  <a:cubicBezTo>
                    <a:pt x="1059" y="1"/>
                    <a:pt x="1059" y="1"/>
                    <a:pt x="1059" y="1"/>
                  </a:cubicBezTo>
                  <a:cubicBezTo>
                    <a:pt x="1058" y="1"/>
                    <a:pt x="1058" y="0"/>
                    <a:pt x="1058" y="0"/>
                  </a:cubicBezTo>
                  <a:cubicBezTo>
                    <a:pt x="61" y="0"/>
                    <a:pt x="61" y="0"/>
                    <a:pt x="61" y="0"/>
                  </a:cubicBezTo>
                  <a:cubicBezTo>
                    <a:pt x="27" y="0"/>
                    <a:pt x="0" y="31"/>
                    <a:pt x="0" y="65"/>
                  </a:cubicBezTo>
                  <a:cubicBezTo>
                    <a:pt x="0" y="760"/>
                    <a:pt x="0" y="760"/>
                    <a:pt x="0" y="760"/>
                  </a:cubicBezTo>
                  <a:cubicBezTo>
                    <a:pt x="0" y="793"/>
                    <a:pt x="27" y="823"/>
                    <a:pt x="61" y="823"/>
                  </a:cubicBezTo>
                  <a:cubicBezTo>
                    <a:pt x="85" y="823"/>
                    <a:pt x="85" y="823"/>
                    <a:pt x="85" y="823"/>
                  </a:cubicBezTo>
                  <a:cubicBezTo>
                    <a:pt x="188" y="737"/>
                    <a:pt x="188" y="737"/>
                    <a:pt x="188" y="737"/>
                  </a:cubicBezTo>
                  <a:lnTo>
                    <a:pt x="87" y="737"/>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30" name="Freeform 11"/>
            <p:cNvSpPr>
              <a:spLocks/>
            </p:cNvSpPr>
            <p:nvPr/>
          </p:nvSpPr>
          <p:spPr bwMode="auto">
            <a:xfrm>
              <a:off x="5522913" y="1044575"/>
              <a:ext cx="2386013" cy="1779588"/>
            </a:xfrm>
            <a:custGeom>
              <a:avLst/>
              <a:gdLst>
                <a:gd name="T0" fmla="*/ 0 w 1503"/>
                <a:gd name="T1" fmla="*/ 1121 h 1121"/>
                <a:gd name="T2" fmla="*/ 3 w 1503"/>
                <a:gd name="T3" fmla="*/ 1121 h 1121"/>
                <a:gd name="T4" fmla="*/ 3 w 1503"/>
                <a:gd name="T5" fmla="*/ 2 h 1121"/>
                <a:gd name="T6" fmla="*/ 1503 w 1503"/>
                <a:gd name="T7" fmla="*/ 0 h 1121"/>
                <a:gd name="T8" fmla="*/ 1503 w 1503"/>
                <a:gd name="T9" fmla="*/ 0 h 1121"/>
                <a:gd name="T10" fmla="*/ 0 w 1503"/>
                <a:gd name="T11" fmla="*/ 2 h 1121"/>
                <a:gd name="T12" fmla="*/ 0 w 1503"/>
                <a:gd name="T13" fmla="*/ 1121 h 1121"/>
              </a:gdLst>
              <a:ahLst/>
              <a:cxnLst>
                <a:cxn ang="0">
                  <a:pos x="T0" y="T1"/>
                </a:cxn>
                <a:cxn ang="0">
                  <a:pos x="T2" y="T3"/>
                </a:cxn>
                <a:cxn ang="0">
                  <a:pos x="T4" y="T5"/>
                </a:cxn>
                <a:cxn ang="0">
                  <a:pos x="T6" y="T7"/>
                </a:cxn>
                <a:cxn ang="0">
                  <a:pos x="T8" y="T9"/>
                </a:cxn>
                <a:cxn ang="0">
                  <a:pos x="T10" y="T11"/>
                </a:cxn>
                <a:cxn ang="0">
                  <a:pos x="T12" y="T13"/>
                </a:cxn>
              </a:cxnLst>
              <a:rect l="0" t="0" r="r" b="b"/>
              <a:pathLst>
                <a:path w="1503" h="1121">
                  <a:moveTo>
                    <a:pt x="0" y="1121"/>
                  </a:moveTo>
                  <a:lnTo>
                    <a:pt x="3" y="1121"/>
                  </a:lnTo>
                  <a:lnTo>
                    <a:pt x="3" y="2"/>
                  </a:lnTo>
                  <a:lnTo>
                    <a:pt x="1503" y="0"/>
                  </a:lnTo>
                  <a:lnTo>
                    <a:pt x="1503" y="0"/>
                  </a:lnTo>
                  <a:lnTo>
                    <a:pt x="0" y="2"/>
                  </a:lnTo>
                  <a:lnTo>
                    <a:pt x="0" y="1121"/>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grpSp>
      <p:sp>
        <p:nvSpPr>
          <p:cNvPr id="31" name="Title 1"/>
          <p:cNvSpPr txBox="1">
            <a:spLocks/>
          </p:cNvSpPr>
          <p:nvPr/>
        </p:nvSpPr>
        <p:spPr>
          <a:xfrm>
            <a:off x="0" y="1003794"/>
            <a:ext cx="5392556" cy="2091658"/>
          </a:xfrm>
          <a:prstGeom prst="rect">
            <a:avLst/>
          </a:prstGeom>
        </p:spPr>
        <p:txBody>
          <a:bodyPr vert="horz" wrap="square" lIns="143428" tIns="89642" rIns="143428" bIns="89642" rtlCol="0" anchor="t">
            <a:noAutofit/>
          </a:bodyPr>
          <a:lst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AU" sz="7056">
                <a:solidFill>
                  <a:srgbClr val="000000"/>
                </a:solidFill>
              </a:rPr>
              <a:t>The </a:t>
            </a:r>
            <a:r>
              <a:rPr lang="en-AU" sz="7840" b="1">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G</a:t>
            </a:r>
            <a:r>
              <a:rPr lang="en-AU" sz="7056">
                <a:solidFill>
                  <a:srgbClr val="000000"/>
                </a:solidFill>
              </a:rPr>
              <a:t> family</a:t>
            </a:r>
          </a:p>
        </p:txBody>
      </p:sp>
      <p:cxnSp>
        <p:nvCxnSpPr>
          <p:cNvPr id="32" name="Straight Connector 31"/>
          <p:cNvCxnSpPr/>
          <p:nvPr/>
        </p:nvCxnSpPr>
        <p:spPr>
          <a:xfrm>
            <a:off x="361020" y="2499328"/>
            <a:ext cx="5459484" cy="0"/>
          </a:xfrm>
          <a:prstGeom prst="line">
            <a:avLst/>
          </a:prstGeom>
          <a:noFill/>
          <a:ln w="9525" cap="flat" cmpd="sng" algn="ctr">
            <a:solidFill>
              <a:srgbClr val="505050"/>
            </a:solidFill>
            <a:prstDash val="solid"/>
            <a:headEnd type="none"/>
            <a:tailEnd type="none"/>
          </a:ln>
          <a:effectLst/>
        </p:spPr>
      </p:cxnSp>
      <p:sp>
        <p:nvSpPr>
          <p:cNvPr id="33" name="Rectangle 32"/>
          <p:cNvSpPr/>
          <p:nvPr/>
        </p:nvSpPr>
        <p:spPr bwMode="auto">
          <a:xfrm>
            <a:off x="7352944" y="906581"/>
            <a:ext cx="3516903" cy="2404828"/>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solidFill>
                <a:srgbClr val="000000"/>
              </a:solidFill>
              <a:ea typeface="Segoe UI" pitchFamily="34" charset="0"/>
              <a:cs typeface="Segoe UI" pitchFamily="34" charset="0"/>
            </a:endParaRPr>
          </a:p>
        </p:txBody>
      </p:sp>
      <p:pic>
        <p:nvPicPr>
          <p:cNvPr id="34" name="Picture 33"/>
          <p:cNvPicPr>
            <a:picLocks noChangeAspect="1"/>
          </p:cNvPicPr>
          <p:nvPr/>
        </p:nvPicPr>
        <p:blipFill>
          <a:blip r:embed="rId2"/>
          <a:stretch>
            <a:fillRect/>
          </a:stretch>
        </p:blipFill>
        <p:spPr>
          <a:xfrm>
            <a:off x="6915984" y="4320567"/>
            <a:ext cx="4390820" cy="1853461"/>
          </a:xfrm>
          <a:prstGeom prst="rect">
            <a:avLst/>
          </a:prstGeom>
          <a:noFill/>
          <a:effectLst>
            <a:outerShdw blurRad="63500" sx="102000" sy="102000" algn="ctr" rotWithShape="0">
              <a:prstClr val="black">
                <a:alpha val="40000"/>
              </a:prstClr>
            </a:outerShdw>
          </a:effectLst>
        </p:spPr>
      </p:pic>
      <p:sp>
        <p:nvSpPr>
          <p:cNvPr id="35" name="AutoShape 3"/>
          <p:cNvSpPr>
            <a:spLocks noChangeAspect="1" noChangeArrowheads="1" noTextEdit="1"/>
          </p:cNvSpPr>
          <p:nvPr/>
        </p:nvSpPr>
        <p:spPr bwMode="auto">
          <a:xfrm>
            <a:off x="6992171" y="987919"/>
            <a:ext cx="4218435" cy="3820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defRPr/>
            </a:pPr>
            <a:endParaRPr lang="en-US" sz="2400" kern="0">
              <a:solidFill>
                <a:srgbClr val="000000"/>
              </a:solidFill>
            </a:endParaRPr>
          </a:p>
        </p:txBody>
      </p:sp>
      <p:sp>
        <p:nvSpPr>
          <p:cNvPr id="36" name="TextBox 35"/>
          <p:cNvSpPr txBox="1"/>
          <p:nvPr/>
        </p:nvSpPr>
        <p:spPr>
          <a:xfrm>
            <a:off x="8302136" y="1148644"/>
            <a:ext cx="1602589" cy="2162732"/>
          </a:xfrm>
          <a:prstGeom prst="rect">
            <a:avLst/>
          </a:prstGeom>
          <a:noFill/>
        </p:spPr>
        <p:txBody>
          <a:bodyPr wrap="square" lIns="179235" tIns="143388" rIns="179235" bIns="143388" rtlCol="0">
            <a:spAutoFit/>
          </a:bodyPr>
          <a:lstStyle/>
          <a:p>
            <a:pPr>
              <a:lnSpc>
                <a:spcPct val="90000"/>
              </a:lnSpc>
              <a:spcAft>
                <a:spcPts val="588"/>
              </a:spcAft>
              <a:defRPr/>
            </a:pPr>
            <a:r>
              <a:rPr lang="en-US" sz="13524" b="1" kern="0" dirty="0">
                <a:solidFill>
                  <a:srgbClr val="000000"/>
                </a:solidFill>
              </a:rPr>
              <a:t>G</a:t>
            </a:r>
          </a:p>
        </p:txBody>
      </p:sp>
      <p:pic>
        <p:nvPicPr>
          <p:cNvPr id="37" name="Picture 36"/>
          <p:cNvPicPr>
            <a:picLocks noChangeAspect="1"/>
          </p:cNvPicPr>
          <p:nvPr/>
        </p:nvPicPr>
        <p:blipFill>
          <a:blip r:embed="rId3"/>
          <a:stretch>
            <a:fillRect/>
          </a:stretch>
        </p:blipFill>
        <p:spPr>
          <a:xfrm>
            <a:off x="5892829" y="499488"/>
            <a:ext cx="6105112" cy="5609802"/>
          </a:xfrm>
          <a:prstGeom prst="rect">
            <a:avLst/>
          </a:prstGeom>
          <a:ln w="88900" cap="sq" cmpd="thickThin">
            <a:solidFill>
              <a:srgbClr val="505050"/>
            </a:solidFill>
            <a:prstDash val="solid"/>
            <a:miter lim="800000"/>
          </a:ln>
          <a:effectLst>
            <a:innerShdw blurRad="76200">
              <a:srgbClr val="000000"/>
            </a:innerShdw>
          </a:effectLst>
        </p:spPr>
      </p:pic>
      <p:pic>
        <p:nvPicPr>
          <p:cNvPr id="38" name="Picture 37"/>
          <p:cNvPicPr>
            <a:picLocks noChangeAspect="1"/>
          </p:cNvPicPr>
          <p:nvPr/>
        </p:nvPicPr>
        <p:blipFill rotWithShape="1">
          <a:blip r:embed="rId3"/>
          <a:srcRect l="16639" r="38434" b="69509"/>
          <a:stretch/>
        </p:blipFill>
        <p:spPr>
          <a:xfrm>
            <a:off x="5822066" y="477847"/>
            <a:ext cx="6218681" cy="3878122"/>
          </a:xfrm>
          <a:prstGeom prst="rect">
            <a:avLst/>
          </a:prstGeom>
          <a:ln w="88900" cap="sq" cmpd="thickThin">
            <a:solidFill>
              <a:srgbClr val="505050"/>
            </a:solidFill>
            <a:prstDash val="solid"/>
            <a:miter lim="800000"/>
          </a:ln>
          <a:effectLst>
            <a:innerShdw blurRad="76200">
              <a:srgbClr val="000000"/>
            </a:innerShdw>
          </a:effectLst>
        </p:spPr>
      </p:pic>
      <p:sp>
        <p:nvSpPr>
          <p:cNvPr id="39" name="Freeform 38"/>
          <p:cNvSpPr/>
          <p:nvPr/>
        </p:nvSpPr>
        <p:spPr>
          <a:xfrm>
            <a:off x="6155548" y="3325762"/>
            <a:ext cx="3596956" cy="692466"/>
          </a:xfrm>
          <a:custGeom>
            <a:avLst/>
            <a:gdLst>
              <a:gd name="connsiteX0" fmla="*/ 1335049 w 2698099"/>
              <a:gd name="connsiteY0" fmla="*/ 113624 h 519423"/>
              <a:gd name="connsiteX1" fmla="*/ 1302585 w 2698099"/>
              <a:gd name="connsiteY1" fmla="*/ 97392 h 519423"/>
              <a:gd name="connsiteX2" fmla="*/ 1275532 w 2698099"/>
              <a:gd name="connsiteY2" fmla="*/ 91981 h 519423"/>
              <a:gd name="connsiteX3" fmla="*/ 1167319 w 2698099"/>
              <a:gd name="connsiteY3" fmla="*/ 81160 h 519423"/>
              <a:gd name="connsiteX4" fmla="*/ 1059106 w 2698099"/>
              <a:gd name="connsiteY4" fmla="*/ 75749 h 519423"/>
              <a:gd name="connsiteX5" fmla="*/ 977946 w 2698099"/>
              <a:gd name="connsiteY5" fmla="*/ 70339 h 519423"/>
              <a:gd name="connsiteX6" fmla="*/ 945482 w 2698099"/>
              <a:gd name="connsiteY6" fmla="*/ 59517 h 519423"/>
              <a:gd name="connsiteX7" fmla="*/ 777752 w 2698099"/>
              <a:gd name="connsiteY7" fmla="*/ 48696 h 519423"/>
              <a:gd name="connsiteX8" fmla="*/ 756109 w 2698099"/>
              <a:gd name="connsiteY8" fmla="*/ 43285 h 519423"/>
              <a:gd name="connsiteX9" fmla="*/ 739877 w 2698099"/>
              <a:gd name="connsiteY9" fmla="*/ 37875 h 519423"/>
              <a:gd name="connsiteX10" fmla="*/ 658718 w 2698099"/>
              <a:gd name="connsiteY10" fmla="*/ 27053 h 519423"/>
              <a:gd name="connsiteX11" fmla="*/ 604611 w 2698099"/>
              <a:gd name="connsiteY11" fmla="*/ 16232 h 519423"/>
              <a:gd name="connsiteX12" fmla="*/ 588379 w 2698099"/>
              <a:gd name="connsiteY12" fmla="*/ 10821 h 519423"/>
              <a:gd name="connsiteX13" fmla="*/ 490987 w 2698099"/>
              <a:gd name="connsiteY13" fmla="*/ 0 h 519423"/>
              <a:gd name="connsiteX14" fmla="*/ 128474 w 2698099"/>
              <a:gd name="connsiteY14" fmla="*/ 5411 h 519423"/>
              <a:gd name="connsiteX15" fmla="*/ 96010 w 2698099"/>
              <a:gd name="connsiteY15" fmla="*/ 27053 h 519423"/>
              <a:gd name="connsiteX16" fmla="*/ 63546 w 2698099"/>
              <a:gd name="connsiteY16" fmla="*/ 37875 h 519423"/>
              <a:gd name="connsiteX17" fmla="*/ 25671 w 2698099"/>
              <a:gd name="connsiteY17" fmla="*/ 86570 h 519423"/>
              <a:gd name="connsiteX18" fmla="*/ 14850 w 2698099"/>
              <a:gd name="connsiteY18" fmla="*/ 97392 h 519423"/>
              <a:gd name="connsiteX19" fmla="*/ 9440 w 2698099"/>
              <a:gd name="connsiteY19" fmla="*/ 254301 h 519423"/>
              <a:gd name="connsiteX20" fmla="*/ 31082 w 2698099"/>
              <a:gd name="connsiteY20" fmla="*/ 281354 h 519423"/>
              <a:gd name="connsiteX21" fmla="*/ 47314 w 2698099"/>
              <a:gd name="connsiteY21" fmla="*/ 302997 h 519423"/>
              <a:gd name="connsiteX22" fmla="*/ 90599 w 2698099"/>
              <a:gd name="connsiteY22" fmla="*/ 319228 h 519423"/>
              <a:gd name="connsiteX23" fmla="*/ 133884 w 2698099"/>
              <a:gd name="connsiteY23" fmla="*/ 335460 h 519423"/>
              <a:gd name="connsiteX24" fmla="*/ 171759 w 2698099"/>
              <a:gd name="connsiteY24" fmla="*/ 357103 h 519423"/>
              <a:gd name="connsiteX25" fmla="*/ 187991 w 2698099"/>
              <a:gd name="connsiteY25" fmla="*/ 362514 h 519423"/>
              <a:gd name="connsiteX26" fmla="*/ 209634 w 2698099"/>
              <a:gd name="connsiteY26" fmla="*/ 384156 h 519423"/>
              <a:gd name="connsiteX27" fmla="*/ 247508 w 2698099"/>
              <a:gd name="connsiteY27" fmla="*/ 394978 h 519423"/>
              <a:gd name="connsiteX28" fmla="*/ 274561 w 2698099"/>
              <a:gd name="connsiteY28" fmla="*/ 405799 h 519423"/>
              <a:gd name="connsiteX29" fmla="*/ 301615 w 2698099"/>
              <a:gd name="connsiteY29" fmla="*/ 411210 h 519423"/>
              <a:gd name="connsiteX30" fmla="*/ 323257 w 2698099"/>
              <a:gd name="connsiteY30" fmla="*/ 416620 h 519423"/>
              <a:gd name="connsiteX31" fmla="*/ 355721 w 2698099"/>
              <a:gd name="connsiteY31" fmla="*/ 427441 h 519423"/>
              <a:gd name="connsiteX32" fmla="*/ 404417 w 2698099"/>
              <a:gd name="connsiteY32" fmla="*/ 438263 h 519423"/>
              <a:gd name="connsiteX33" fmla="*/ 431470 w 2698099"/>
              <a:gd name="connsiteY33" fmla="*/ 443673 h 519423"/>
              <a:gd name="connsiteX34" fmla="*/ 447702 w 2698099"/>
              <a:gd name="connsiteY34" fmla="*/ 449084 h 519423"/>
              <a:gd name="connsiteX35" fmla="*/ 485577 w 2698099"/>
              <a:gd name="connsiteY35" fmla="*/ 454495 h 519423"/>
              <a:gd name="connsiteX36" fmla="*/ 518041 w 2698099"/>
              <a:gd name="connsiteY36" fmla="*/ 459905 h 519423"/>
              <a:gd name="connsiteX37" fmla="*/ 561326 w 2698099"/>
              <a:gd name="connsiteY37" fmla="*/ 476137 h 519423"/>
              <a:gd name="connsiteX38" fmla="*/ 588379 w 2698099"/>
              <a:gd name="connsiteY38" fmla="*/ 481548 h 519423"/>
              <a:gd name="connsiteX39" fmla="*/ 615432 w 2698099"/>
              <a:gd name="connsiteY39" fmla="*/ 497780 h 519423"/>
              <a:gd name="connsiteX40" fmla="*/ 647896 w 2698099"/>
              <a:gd name="connsiteY40" fmla="*/ 503191 h 519423"/>
              <a:gd name="connsiteX41" fmla="*/ 745288 w 2698099"/>
              <a:gd name="connsiteY41" fmla="*/ 519423 h 519423"/>
              <a:gd name="connsiteX42" fmla="*/ 2379305 w 2698099"/>
              <a:gd name="connsiteY42" fmla="*/ 514012 h 519423"/>
              <a:gd name="connsiteX43" fmla="*/ 2428000 w 2698099"/>
              <a:gd name="connsiteY43" fmla="*/ 508601 h 519423"/>
              <a:gd name="connsiteX44" fmla="*/ 2584909 w 2698099"/>
              <a:gd name="connsiteY44" fmla="*/ 470727 h 519423"/>
              <a:gd name="connsiteX45" fmla="*/ 2622784 w 2698099"/>
              <a:gd name="connsiteY45" fmla="*/ 449084 h 519423"/>
              <a:gd name="connsiteX46" fmla="*/ 2660658 w 2698099"/>
              <a:gd name="connsiteY46" fmla="*/ 416620 h 519423"/>
              <a:gd name="connsiteX47" fmla="*/ 2682301 w 2698099"/>
              <a:gd name="connsiteY47" fmla="*/ 400388 h 519423"/>
              <a:gd name="connsiteX48" fmla="*/ 2687712 w 2698099"/>
              <a:gd name="connsiteY48" fmla="*/ 384156 h 519423"/>
              <a:gd name="connsiteX49" fmla="*/ 2666069 w 2698099"/>
              <a:gd name="connsiteY49" fmla="*/ 173141 h 519423"/>
              <a:gd name="connsiteX50" fmla="*/ 2628195 w 2698099"/>
              <a:gd name="connsiteY50" fmla="*/ 156909 h 519423"/>
              <a:gd name="connsiteX51" fmla="*/ 2557856 w 2698099"/>
              <a:gd name="connsiteY51" fmla="*/ 151498 h 519423"/>
              <a:gd name="connsiteX52" fmla="*/ 2482107 w 2698099"/>
              <a:gd name="connsiteY52" fmla="*/ 135266 h 519423"/>
              <a:gd name="connsiteX53" fmla="*/ 2455054 w 2698099"/>
              <a:gd name="connsiteY53" fmla="*/ 129856 h 519423"/>
              <a:gd name="connsiteX54" fmla="*/ 2417179 w 2698099"/>
              <a:gd name="connsiteY54" fmla="*/ 119034 h 519423"/>
              <a:gd name="connsiteX55" fmla="*/ 2352251 w 2698099"/>
              <a:gd name="connsiteY55" fmla="*/ 102802 h 519423"/>
              <a:gd name="connsiteX56" fmla="*/ 2308966 w 2698099"/>
              <a:gd name="connsiteY56" fmla="*/ 86570 h 519423"/>
              <a:gd name="connsiteX57" fmla="*/ 2287324 w 2698099"/>
              <a:gd name="connsiteY57" fmla="*/ 75749 h 519423"/>
              <a:gd name="connsiteX58" fmla="*/ 2254860 w 2698099"/>
              <a:gd name="connsiteY58" fmla="*/ 70339 h 519423"/>
              <a:gd name="connsiteX59" fmla="*/ 2233217 w 2698099"/>
              <a:gd name="connsiteY59" fmla="*/ 64928 h 519423"/>
              <a:gd name="connsiteX60" fmla="*/ 2216985 w 2698099"/>
              <a:gd name="connsiteY60" fmla="*/ 59517 h 519423"/>
              <a:gd name="connsiteX61" fmla="*/ 2179111 w 2698099"/>
              <a:gd name="connsiteY61" fmla="*/ 48696 h 519423"/>
              <a:gd name="connsiteX62" fmla="*/ 2157468 w 2698099"/>
              <a:gd name="connsiteY62" fmla="*/ 43285 h 519423"/>
              <a:gd name="connsiteX63" fmla="*/ 2011380 w 2698099"/>
              <a:gd name="connsiteY63" fmla="*/ 27053 h 519423"/>
              <a:gd name="connsiteX64" fmla="*/ 1107802 w 2698099"/>
              <a:gd name="connsiteY64" fmla="*/ 32464 h 519423"/>
              <a:gd name="connsiteX65" fmla="*/ 1075338 w 2698099"/>
              <a:gd name="connsiteY65" fmla="*/ 43285 h 519423"/>
              <a:gd name="connsiteX66" fmla="*/ 1059106 w 2698099"/>
              <a:gd name="connsiteY66" fmla="*/ 48696 h 519423"/>
              <a:gd name="connsiteX67" fmla="*/ 1042874 w 2698099"/>
              <a:gd name="connsiteY67" fmla="*/ 54107 h 519423"/>
              <a:gd name="connsiteX68" fmla="*/ 1026642 w 2698099"/>
              <a:gd name="connsiteY68" fmla="*/ 64928 h 519423"/>
              <a:gd name="connsiteX69" fmla="*/ 1010410 w 2698099"/>
              <a:gd name="connsiteY69" fmla="*/ 70339 h 519423"/>
              <a:gd name="connsiteX70" fmla="*/ 972535 w 2698099"/>
              <a:gd name="connsiteY70" fmla="*/ 97392 h 519423"/>
              <a:gd name="connsiteX71" fmla="*/ 956303 w 2698099"/>
              <a:gd name="connsiteY71" fmla="*/ 108213 h 519423"/>
              <a:gd name="connsiteX72" fmla="*/ 934661 w 2698099"/>
              <a:gd name="connsiteY72" fmla="*/ 119034 h 5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698099" h="519423">
                <a:moveTo>
                  <a:pt x="1335049" y="113624"/>
                </a:moveTo>
                <a:cubicBezTo>
                  <a:pt x="1324228" y="108213"/>
                  <a:pt x="1313955" y="101527"/>
                  <a:pt x="1302585" y="97392"/>
                </a:cubicBezTo>
                <a:cubicBezTo>
                  <a:pt x="1293942" y="94249"/>
                  <a:pt x="1284603" y="93493"/>
                  <a:pt x="1275532" y="91981"/>
                </a:cubicBezTo>
                <a:cubicBezTo>
                  <a:pt x="1235032" y="85231"/>
                  <a:pt x="1212289" y="83885"/>
                  <a:pt x="1167319" y="81160"/>
                </a:cubicBezTo>
                <a:cubicBezTo>
                  <a:pt x="1131269" y="78975"/>
                  <a:pt x="1095163" y="77809"/>
                  <a:pt x="1059106" y="75749"/>
                </a:cubicBezTo>
                <a:lnTo>
                  <a:pt x="977946" y="70339"/>
                </a:lnTo>
                <a:cubicBezTo>
                  <a:pt x="967125" y="66732"/>
                  <a:pt x="956823" y="60743"/>
                  <a:pt x="945482" y="59517"/>
                </a:cubicBezTo>
                <a:cubicBezTo>
                  <a:pt x="889780" y="53495"/>
                  <a:pt x="777752" y="48696"/>
                  <a:pt x="777752" y="48696"/>
                </a:cubicBezTo>
                <a:cubicBezTo>
                  <a:pt x="770538" y="46892"/>
                  <a:pt x="763259" y="45328"/>
                  <a:pt x="756109" y="43285"/>
                </a:cubicBezTo>
                <a:cubicBezTo>
                  <a:pt x="750625" y="41718"/>
                  <a:pt x="745444" y="39112"/>
                  <a:pt x="739877" y="37875"/>
                </a:cubicBezTo>
                <a:cubicBezTo>
                  <a:pt x="704131" y="29932"/>
                  <a:pt x="699221" y="33448"/>
                  <a:pt x="658718" y="27053"/>
                </a:cubicBezTo>
                <a:cubicBezTo>
                  <a:pt x="640550" y="24184"/>
                  <a:pt x="622533" y="20368"/>
                  <a:pt x="604611" y="16232"/>
                </a:cubicBezTo>
                <a:cubicBezTo>
                  <a:pt x="599054" y="14950"/>
                  <a:pt x="593947" y="12058"/>
                  <a:pt x="588379" y="10821"/>
                </a:cubicBezTo>
                <a:cubicBezTo>
                  <a:pt x="556054" y="3638"/>
                  <a:pt x="524163" y="2765"/>
                  <a:pt x="490987" y="0"/>
                </a:cubicBezTo>
                <a:lnTo>
                  <a:pt x="128474" y="5411"/>
                </a:lnTo>
                <a:cubicBezTo>
                  <a:pt x="105828" y="6058"/>
                  <a:pt x="115141" y="16425"/>
                  <a:pt x="96010" y="27053"/>
                </a:cubicBezTo>
                <a:cubicBezTo>
                  <a:pt x="86039" y="32593"/>
                  <a:pt x="63546" y="37875"/>
                  <a:pt x="63546" y="37875"/>
                </a:cubicBezTo>
                <a:cubicBezTo>
                  <a:pt x="53295" y="68626"/>
                  <a:pt x="62169" y="50072"/>
                  <a:pt x="25671" y="86570"/>
                </a:cubicBezTo>
                <a:lnTo>
                  <a:pt x="14850" y="97392"/>
                </a:lnTo>
                <a:cubicBezTo>
                  <a:pt x="-8167" y="166444"/>
                  <a:pt x="134" y="128660"/>
                  <a:pt x="9440" y="254301"/>
                </a:cubicBezTo>
                <a:cubicBezTo>
                  <a:pt x="11332" y="279842"/>
                  <a:pt x="11555" y="274845"/>
                  <a:pt x="31082" y="281354"/>
                </a:cubicBezTo>
                <a:cubicBezTo>
                  <a:pt x="36493" y="288568"/>
                  <a:pt x="40100" y="297586"/>
                  <a:pt x="47314" y="302997"/>
                </a:cubicBezTo>
                <a:cubicBezTo>
                  <a:pt x="57282" y="310473"/>
                  <a:pt x="78295" y="313955"/>
                  <a:pt x="90599" y="319228"/>
                </a:cubicBezTo>
                <a:cubicBezTo>
                  <a:pt x="130213" y="336205"/>
                  <a:pt x="93980" y="325485"/>
                  <a:pt x="133884" y="335460"/>
                </a:cubicBezTo>
                <a:cubicBezTo>
                  <a:pt x="150188" y="346330"/>
                  <a:pt x="152534" y="348864"/>
                  <a:pt x="171759" y="357103"/>
                </a:cubicBezTo>
                <a:cubicBezTo>
                  <a:pt x="177001" y="359350"/>
                  <a:pt x="182580" y="360710"/>
                  <a:pt x="187991" y="362514"/>
                </a:cubicBezTo>
                <a:cubicBezTo>
                  <a:pt x="195205" y="369728"/>
                  <a:pt x="201332" y="378226"/>
                  <a:pt x="209634" y="384156"/>
                </a:cubicBezTo>
                <a:cubicBezTo>
                  <a:pt x="214194" y="387413"/>
                  <a:pt x="244749" y="394058"/>
                  <a:pt x="247508" y="394978"/>
                </a:cubicBezTo>
                <a:cubicBezTo>
                  <a:pt x="256722" y="398049"/>
                  <a:pt x="265258" y="403008"/>
                  <a:pt x="274561" y="405799"/>
                </a:cubicBezTo>
                <a:cubicBezTo>
                  <a:pt x="283370" y="408442"/>
                  <a:pt x="292637" y="409215"/>
                  <a:pt x="301615" y="411210"/>
                </a:cubicBezTo>
                <a:cubicBezTo>
                  <a:pt x="308874" y="412823"/>
                  <a:pt x="316135" y="414483"/>
                  <a:pt x="323257" y="416620"/>
                </a:cubicBezTo>
                <a:cubicBezTo>
                  <a:pt x="334183" y="419898"/>
                  <a:pt x="344536" y="425204"/>
                  <a:pt x="355721" y="427441"/>
                </a:cubicBezTo>
                <a:cubicBezTo>
                  <a:pt x="437391" y="443776"/>
                  <a:pt x="335584" y="422967"/>
                  <a:pt x="404417" y="438263"/>
                </a:cubicBezTo>
                <a:cubicBezTo>
                  <a:pt x="413394" y="440258"/>
                  <a:pt x="422548" y="441443"/>
                  <a:pt x="431470" y="443673"/>
                </a:cubicBezTo>
                <a:cubicBezTo>
                  <a:pt x="437003" y="445056"/>
                  <a:pt x="442109" y="447965"/>
                  <a:pt x="447702" y="449084"/>
                </a:cubicBezTo>
                <a:cubicBezTo>
                  <a:pt x="460208" y="451585"/>
                  <a:pt x="472972" y="452556"/>
                  <a:pt x="485577" y="454495"/>
                </a:cubicBezTo>
                <a:cubicBezTo>
                  <a:pt x="496420" y="456163"/>
                  <a:pt x="507283" y="457754"/>
                  <a:pt x="518041" y="459905"/>
                </a:cubicBezTo>
                <a:cubicBezTo>
                  <a:pt x="569053" y="470107"/>
                  <a:pt x="509662" y="458916"/>
                  <a:pt x="561326" y="476137"/>
                </a:cubicBezTo>
                <a:cubicBezTo>
                  <a:pt x="570050" y="479045"/>
                  <a:pt x="579361" y="479744"/>
                  <a:pt x="588379" y="481548"/>
                </a:cubicBezTo>
                <a:cubicBezTo>
                  <a:pt x="597397" y="486959"/>
                  <a:pt x="605549" y="494186"/>
                  <a:pt x="615432" y="497780"/>
                </a:cubicBezTo>
                <a:cubicBezTo>
                  <a:pt x="625742" y="501529"/>
                  <a:pt x="637206" y="500724"/>
                  <a:pt x="647896" y="503191"/>
                </a:cubicBezTo>
                <a:cubicBezTo>
                  <a:pt x="727327" y="521521"/>
                  <a:pt x="638708" y="509733"/>
                  <a:pt x="745288" y="519423"/>
                </a:cubicBezTo>
                <a:lnTo>
                  <a:pt x="2379305" y="514012"/>
                </a:lnTo>
                <a:cubicBezTo>
                  <a:pt x="2395636" y="513907"/>
                  <a:pt x="2411910" y="511399"/>
                  <a:pt x="2428000" y="508601"/>
                </a:cubicBezTo>
                <a:cubicBezTo>
                  <a:pt x="2481381" y="499317"/>
                  <a:pt x="2532522" y="483824"/>
                  <a:pt x="2584909" y="470727"/>
                </a:cubicBezTo>
                <a:cubicBezTo>
                  <a:pt x="2597534" y="463513"/>
                  <a:pt x="2610952" y="457536"/>
                  <a:pt x="2622784" y="449084"/>
                </a:cubicBezTo>
                <a:cubicBezTo>
                  <a:pt x="2636315" y="439419"/>
                  <a:pt x="2647789" y="427149"/>
                  <a:pt x="2660658" y="416620"/>
                </a:cubicBezTo>
                <a:cubicBezTo>
                  <a:pt x="2667637" y="410910"/>
                  <a:pt x="2675087" y="405799"/>
                  <a:pt x="2682301" y="400388"/>
                </a:cubicBezTo>
                <a:cubicBezTo>
                  <a:pt x="2684105" y="394977"/>
                  <a:pt x="2686145" y="389640"/>
                  <a:pt x="2687712" y="384156"/>
                </a:cubicBezTo>
                <a:cubicBezTo>
                  <a:pt x="2708268" y="312209"/>
                  <a:pt x="2696900" y="270775"/>
                  <a:pt x="2666069" y="173141"/>
                </a:cubicBezTo>
                <a:cubicBezTo>
                  <a:pt x="2661933" y="160043"/>
                  <a:pt x="2641664" y="159603"/>
                  <a:pt x="2628195" y="156909"/>
                </a:cubicBezTo>
                <a:cubicBezTo>
                  <a:pt x="2605136" y="152297"/>
                  <a:pt x="2581302" y="153302"/>
                  <a:pt x="2557856" y="151498"/>
                </a:cubicBezTo>
                <a:cubicBezTo>
                  <a:pt x="2496778" y="139284"/>
                  <a:pt x="2571820" y="154490"/>
                  <a:pt x="2482107" y="135266"/>
                </a:cubicBezTo>
                <a:cubicBezTo>
                  <a:pt x="2473115" y="133339"/>
                  <a:pt x="2463976" y="132086"/>
                  <a:pt x="2455054" y="129856"/>
                </a:cubicBezTo>
                <a:cubicBezTo>
                  <a:pt x="2442316" y="126671"/>
                  <a:pt x="2429917" y="122219"/>
                  <a:pt x="2417179" y="119034"/>
                </a:cubicBezTo>
                <a:cubicBezTo>
                  <a:pt x="2371978" y="107734"/>
                  <a:pt x="2406497" y="120884"/>
                  <a:pt x="2352251" y="102802"/>
                </a:cubicBezTo>
                <a:cubicBezTo>
                  <a:pt x="2337632" y="97929"/>
                  <a:pt x="2323190" y="92497"/>
                  <a:pt x="2308966" y="86570"/>
                </a:cubicBezTo>
                <a:cubicBezTo>
                  <a:pt x="2301521" y="83468"/>
                  <a:pt x="2295049" y="78066"/>
                  <a:pt x="2287324" y="75749"/>
                </a:cubicBezTo>
                <a:cubicBezTo>
                  <a:pt x="2276816" y="72597"/>
                  <a:pt x="2265618" y="72490"/>
                  <a:pt x="2254860" y="70339"/>
                </a:cubicBezTo>
                <a:cubicBezTo>
                  <a:pt x="2247568" y="68881"/>
                  <a:pt x="2240367" y="66971"/>
                  <a:pt x="2233217" y="64928"/>
                </a:cubicBezTo>
                <a:cubicBezTo>
                  <a:pt x="2227733" y="63361"/>
                  <a:pt x="2222448" y="61156"/>
                  <a:pt x="2216985" y="59517"/>
                </a:cubicBezTo>
                <a:cubicBezTo>
                  <a:pt x="2204409" y="55744"/>
                  <a:pt x="2191778" y="52151"/>
                  <a:pt x="2179111" y="48696"/>
                </a:cubicBezTo>
                <a:cubicBezTo>
                  <a:pt x="2171937" y="46739"/>
                  <a:pt x="2164803" y="44508"/>
                  <a:pt x="2157468" y="43285"/>
                </a:cubicBezTo>
                <a:cubicBezTo>
                  <a:pt x="2084718" y="31160"/>
                  <a:pt x="2082922" y="32557"/>
                  <a:pt x="2011380" y="27053"/>
                </a:cubicBezTo>
                <a:lnTo>
                  <a:pt x="1107802" y="32464"/>
                </a:lnTo>
                <a:cubicBezTo>
                  <a:pt x="1096397" y="32662"/>
                  <a:pt x="1086159" y="39678"/>
                  <a:pt x="1075338" y="43285"/>
                </a:cubicBezTo>
                <a:lnTo>
                  <a:pt x="1059106" y="48696"/>
                </a:lnTo>
                <a:cubicBezTo>
                  <a:pt x="1053695" y="50500"/>
                  <a:pt x="1047620" y="50943"/>
                  <a:pt x="1042874" y="54107"/>
                </a:cubicBezTo>
                <a:cubicBezTo>
                  <a:pt x="1037463" y="57714"/>
                  <a:pt x="1032458" y="62020"/>
                  <a:pt x="1026642" y="64928"/>
                </a:cubicBezTo>
                <a:cubicBezTo>
                  <a:pt x="1021541" y="67479"/>
                  <a:pt x="1015511" y="67788"/>
                  <a:pt x="1010410" y="70339"/>
                </a:cubicBezTo>
                <a:cubicBezTo>
                  <a:pt x="1001908" y="74590"/>
                  <a:pt x="978255" y="93306"/>
                  <a:pt x="972535" y="97392"/>
                </a:cubicBezTo>
                <a:cubicBezTo>
                  <a:pt x="967243" y="101172"/>
                  <a:pt x="962119" y="105305"/>
                  <a:pt x="956303" y="108213"/>
                </a:cubicBezTo>
                <a:cubicBezTo>
                  <a:pt x="931435" y="120647"/>
                  <a:pt x="946884" y="106811"/>
                  <a:pt x="934661" y="119034"/>
                </a:cubicBezTo>
              </a:path>
            </a:pathLst>
          </a:custGeom>
          <a:noFill/>
          <a:ln w="17145" cap="flat" cmpd="sng" algn="ctr">
            <a:solidFill>
              <a:srgbClr val="FF0000"/>
            </a:solidFill>
            <a:prstDash val="solid"/>
            <a:headEnd/>
            <a:tailEnd/>
          </a:ln>
          <a:effectLst/>
        </p:spPr>
        <p:txBody>
          <a:bodyPr vert="horz" wrap="none" lIns="121903" tIns="60952" rIns="121903" bIns="60952" numCol="1" rtlCol="0" anchor="ctr" compatLnSpc="1"/>
          <a:lstStyle/>
          <a:p>
            <a:pPr algn="ctr" defTabSz="1218996" eaLnBrk="0" fontAlgn="base" hangingPunct="0">
              <a:spcBef>
                <a:spcPct val="0"/>
              </a:spcBef>
              <a:spcAft>
                <a:spcPct val="0"/>
              </a:spcAft>
              <a:defRPr/>
            </a:pPr>
            <a:endParaRPr lang="en-US" sz="2133" b="1" kern="0">
              <a:solidFill>
                <a:srgbClr val="000000"/>
              </a:solidFill>
              <a:latin typeface="Arial"/>
            </a:endParaRPr>
          </a:p>
        </p:txBody>
      </p:sp>
    </p:spTree>
    <p:extLst>
      <p:ext uri="{BB962C8B-B14F-4D97-AF65-F5344CB8AC3E}">
        <p14:creationId xmlns:p14="http://schemas.microsoft.com/office/powerpoint/2010/main" val="2485252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37"/>
                                        </p:tgtEl>
                                      </p:cBhvr>
                                    </p:animEffect>
                                    <p:set>
                                      <p:cBhvr>
                                        <p:cTn id="24" dur="1" fill="hold">
                                          <p:stCondLst>
                                            <p:cond delay="499"/>
                                          </p:stCondLst>
                                        </p:cTn>
                                        <p:tgtEl>
                                          <p:spTgt spid="37"/>
                                        </p:tgtEl>
                                        <p:attrNameLst>
                                          <p:attrName>style.visibility</p:attrName>
                                        </p:attrNameLst>
                                      </p:cBhvr>
                                      <p:to>
                                        <p:strVal val="hidden"/>
                                      </p:to>
                                    </p:set>
                                  </p:childTnLst>
                                </p:cTn>
                              </p:par>
                              <p:par>
                                <p:cTn id="25" presetID="53" presetClass="entr" presetSubtype="16"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anim calcmode="lin" valueType="num">
                                      <p:cBhvr>
                                        <p:cTn id="27" dur="500" fill="hold"/>
                                        <p:tgtEl>
                                          <p:spTgt spid="38"/>
                                        </p:tgtEl>
                                        <p:attrNameLst>
                                          <p:attrName>ppt_w</p:attrName>
                                        </p:attrNameLst>
                                      </p:cBhvr>
                                      <p:tavLst>
                                        <p:tav tm="0">
                                          <p:val>
                                            <p:fltVal val="0"/>
                                          </p:val>
                                        </p:tav>
                                        <p:tav tm="100000">
                                          <p:val>
                                            <p:strVal val="#ppt_w"/>
                                          </p:val>
                                        </p:tav>
                                      </p:tavLst>
                                    </p:anim>
                                    <p:anim calcmode="lin" valueType="num">
                                      <p:cBhvr>
                                        <p:cTn id="28" dur="500" fill="hold"/>
                                        <p:tgtEl>
                                          <p:spTgt spid="38"/>
                                        </p:tgtEl>
                                        <p:attrNameLst>
                                          <p:attrName>ppt_h</p:attrName>
                                        </p:attrNameLst>
                                      </p:cBhvr>
                                      <p:tavLst>
                                        <p:tav tm="0">
                                          <p:val>
                                            <p:fltVal val="0"/>
                                          </p:val>
                                        </p:tav>
                                        <p:tav tm="100000">
                                          <p:val>
                                            <p:strVal val="#ppt_h"/>
                                          </p:val>
                                        </p:tav>
                                      </p:tavLst>
                                    </p:anim>
                                    <p:animEffect transition="in" filter="fade">
                                      <p:cBhvr>
                                        <p:cTn id="29" dur="500"/>
                                        <p:tgtEl>
                                          <p:spTgt spid="38"/>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par>
                          <p:cTn id="33" fill="hold">
                            <p:stCondLst>
                              <p:cond delay="500"/>
                            </p:stCondLst>
                            <p:childTnLst>
                              <p:par>
                                <p:cTn id="34" presetID="26" presetClass="emph" presetSubtype="0" repeatCount="indefinite" fill="hold" grpId="1" nodeType="afterEffect">
                                  <p:stCondLst>
                                    <p:cond delay="0"/>
                                  </p:stCondLst>
                                  <p:childTnLst>
                                    <p:animEffect transition="out" filter="fade">
                                      <p:cBhvr>
                                        <p:cTn id="35" dur="500" tmFilter="0, 0; .2, .5; .8, .5; 1, 0"/>
                                        <p:tgtEl>
                                          <p:spTgt spid="39"/>
                                        </p:tgtEl>
                                      </p:cBhvr>
                                    </p:animEffect>
                                    <p:animScale>
                                      <p:cBhvr>
                                        <p:cTn id="36" dur="250" autoRev="1" fill="hold"/>
                                        <p:tgtEl>
                                          <p:spTgt spid="3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1" grpId="0"/>
      <p:bldP spid="39" grpId="0" animBg="1"/>
      <p:bldP spid="39"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051836603"/>
              </p:ext>
            </p:extLst>
          </p:nvPr>
        </p:nvGraphicFramePr>
        <p:xfrm>
          <a:off x="1308399" y="3200401"/>
          <a:ext cx="9144000" cy="3200400"/>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xmlns="" val="20000"/>
                    </a:ext>
                  </a:extLst>
                </a:gridCol>
                <a:gridCol w="2286000">
                  <a:extLst>
                    <a:ext uri="{9D8B030D-6E8A-4147-A177-3AD203B41FA5}">
                      <a16:colId xmlns:a16="http://schemas.microsoft.com/office/drawing/2014/main" xmlns="" val="20001"/>
                    </a:ext>
                  </a:extLst>
                </a:gridCol>
                <a:gridCol w="2286000">
                  <a:extLst>
                    <a:ext uri="{9D8B030D-6E8A-4147-A177-3AD203B41FA5}">
                      <a16:colId xmlns:a16="http://schemas.microsoft.com/office/drawing/2014/main" xmlns="" val="20002"/>
                    </a:ext>
                  </a:extLst>
                </a:gridCol>
                <a:gridCol w="2286000">
                  <a:extLst>
                    <a:ext uri="{9D8B030D-6E8A-4147-A177-3AD203B41FA5}">
                      <a16:colId xmlns:a16="http://schemas.microsoft.com/office/drawing/2014/main" xmlns="" val="20003"/>
                    </a:ext>
                  </a:extLst>
                </a:gridCol>
              </a:tblGrid>
              <a:tr h="533400">
                <a:tc>
                  <a:txBody>
                    <a:bodyPr/>
                    <a:lstStyle/>
                    <a:p>
                      <a:r>
                        <a:rPr lang="en-US" sz="2800" dirty="0"/>
                        <a:t>Instance</a:t>
                      </a:r>
                      <a:endParaRPr lang="en-US" sz="2800" dirty="0">
                        <a:solidFill>
                          <a:schemeClr val="bg1"/>
                        </a:solidFill>
                      </a:endParaRPr>
                    </a:p>
                  </a:txBody>
                  <a:tcPr anchor="ctr"/>
                </a:tc>
                <a:tc>
                  <a:txBody>
                    <a:bodyPr/>
                    <a:lstStyle/>
                    <a:p>
                      <a:r>
                        <a:rPr lang="en-US" sz="2800"/>
                        <a:t>Cores</a:t>
                      </a:r>
                      <a:endParaRPr lang="en-US" sz="2800">
                        <a:solidFill>
                          <a:schemeClr val="bg1"/>
                        </a:solidFill>
                      </a:endParaRPr>
                    </a:p>
                  </a:txBody>
                  <a:tcPr anchor="ctr"/>
                </a:tc>
                <a:tc>
                  <a:txBody>
                    <a:bodyPr/>
                    <a:lstStyle/>
                    <a:p>
                      <a:r>
                        <a:rPr lang="en-US" sz="2800"/>
                        <a:t>RAM</a:t>
                      </a:r>
                      <a:endParaRPr lang="en-US" sz="2800">
                        <a:solidFill>
                          <a:schemeClr val="bg1"/>
                        </a:solidFill>
                      </a:endParaRPr>
                    </a:p>
                  </a:txBody>
                  <a:tcPr anchor="ctr"/>
                </a:tc>
                <a:tc>
                  <a:txBody>
                    <a:bodyPr/>
                    <a:lstStyle/>
                    <a:p>
                      <a:r>
                        <a:rPr lang="en-US" sz="2800"/>
                        <a:t>Disk sizes</a:t>
                      </a:r>
                      <a:endParaRPr lang="en-US" sz="2800">
                        <a:solidFill>
                          <a:schemeClr val="bg1"/>
                        </a:solidFill>
                      </a:endParaRPr>
                    </a:p>
                  </a:txBody>
                  <a:tcPr anchor="ctr"/>
                </a:tc>
                <a:extLst>
                  <a:ext uri="{0D108BD9-81ED-4DB2-BD59-A6C34878D82A}">
                    <a16:rowId xmlns:a16="http://schemas.microsoft.com/office/drawing/2014/main" xmlns="" val="10000"/>
                  </a:ext>
                </a:extLst>
              </a:tr>
              <a:tr h="533400">
                <a:tc>
                  <a:txBody>
                    <a:bodyPr/>
                    <a:lstStyle/>
                    <a:p>
                      <a:r>
                        <a:rPr lang="en-US" sz="2800" dirty="0"/>
                        <a:t>A0 </a:t>
                      </a:r>
                      <a:endParaRPr lang="en-US" sz="2800" dirty="0">
                        <a:solidFill>
                          <a:schemeClr val="bg1"/>
                        </a:solidFill>
                      </a:endParaRPr>
                    </a:p>
                  </a:txBody>
                  <a:tcPr anchor="ctr"/>
                </a:tc>
                <a:tc>
                  <a:txBody>
                    <a:bodyPr/>
                    <a:lstStyle/>
                    <a:p>
                      <a:r>
                        <a:rPr lang="en-US" sz="2800"/>
                        <a:t>1</a:t>
                      </a:r>
                      <a:endParaRPr lang="en-US" sz="2800">
                        <a:solidFill>
                          <a:schemeClr val="bg1"/>
                        </a:solidFill>
                      </a:endParaRPr>
                    </a:p>
                  </a:txBody>
                  <a:tcPr anchor="ctr"/>
                </a:tc>
                <a:tc>
                  <a:txBody>
                    <a:bodyPr/>
                    <a:lstStyle/>
                    <a:p>
                      <a:r>
                        <a:rPr lang="en-US" sz="2800" dirty="0"/>
                        <a:t>0.75 GB</a:t>
                      </a:r>
                      <a:endParaRPr lang="en-US" sz="2800" dirty="0">
                        <a:solidFill>
                          <a:schemeClr val="bg1"/>
                        </a:solidFill>
                      </a:endParaRPr>
                    </a:p>
                  </a:txBody>
                  <a:tcPr anchor="ctr"/>
                </a:tc>
                <a:tc>
                  <a:txBody>
                    <a:bodyPr/>
                    <a:lstStyle/>
                    <a:p>
                      <a:r>
                        <a:rPr lang="en-US" sz="2800"/>
                        <a:t>20 GB</a:t>
                      </a:r>
                      <a:endParaRPr lang="en-US" sz="2800">
                        <a:solidFill>
                          <a:schemeClr val="bg1"/>
                        </a:solidFill>
                      </a:endParaRPr>
                    </a:p>
                  </a:txBody>
                  <a:tcPr anchor="ctr"/>
                </a:tc>
                <a:extLst>
                  <a:ext uri="{0D108BD9-81ED-4DB2-BD59-A6C34878D82A}">
                    <a16:rowId xmlns:a16="http://schemas.microsoft.com/office/drawing/2014/main" xmlns="" val="10001"/>
                  </a:ext>
                </a:extLst>
              </a:tr>
              <a:tr h="533400">
                <a:tc>
                  <a:txBody>
                    <a:bodyPr/>
                    <a:lstStyle/>
                    <a:p>
                      <a:r>
                        <a:rPr lang="en-US" sz="2800" dirty="0"/>
                        <a:t>A1 </a:t>
                      </a:r>
                      <a:endParaRPr lang="en-US" sz="2800" dirty="0">
                        <a:solidFill>
                          <a:schemeClr val="bg1"/>
                        </a:solidFill>
                      </a:endParaRPr>
                    </a:p>
                  </a:txBody>
                  <a:tcPr anchor="ctr"/>
                </a:tc>
                <a:tc>
                  <a:txBody>
                    <a:bodyPr/>
                    <a:lstStyle/>
                    <a:p>
                      <a:r>
                        <a:rPr lang="en-US" sz="2800"/>
                        <a:t>1</a:t>
                      </a:r>
                      <a:endParaRPr lang="en-US" sz="2800">
                        <a:solidFill>
                          <a:schemeClr val="bg1"/>
                        </a:solidFill>
                      </a:endParaRPr>
                    </a:p>
                  </a:txBody>
                  <a:tcPr anchor="ctr"/>
                </a:tc>
                <a:tc>
                  <a:txBody>
                    <a:bodyPr/>
                    <a:lstStyle/>
                    <a:p>
                      <a:r>
                        <a:rPr lang="en-US" sz="2800" dirty="0"/>
                        <a:t>1.75 GB</a:t>
                      </a:r>
                      <a:endParaRPr lang="en-US" sz="2800" dirty="0">
                        <a:solidFill>
                          <a:schemeClr val="bg1"/>
                        </a:solidFill>
                      </a:endParaRPr>
                    </a:p>
                  </a:txBody>
                  <a:tcPr anchor="ctr"/>
                </a:tc>
                <a:tc>
                  <a:txBody>
                    <a:bodyPr/>
                    <a:lstStyle/>
                    <a:p>
                      <a:r>
                        <a:rPr lang="en-US" sz="2800"/>
                        <a:t>40 GB</a:t>
                      </a:r>
                      <a:endParaRPr lang="en-US" sz="2800">
                        <a:solidFill>
                          <a:schemeClr val="bg1"/>
                        </a:solidFill>
                      </a:endParaRPr>
                    </a:p>
                  </a:txBody>
                  <a:tcPr anchor="ctr"/>
                </a:tc>
                <a:extLst>
                  <a:ext uri="{0D108BD9-81ED-4DB2-BD59-A6C34878D82A}">
                    <a16:rowId xmlns:a16="http://schemas.microsoft.com/office/drawing/2014/main" xmlns="" val="10002"/>
                  </a:ext>
                </a:extLst>
              </a:tr>
              <a:tr h="533400">
                <a:tc>
                  <a:txBody>
                    <a:bodyPr/>
                    <a:lstStyle/>
                    <a:p>
                      <a:r>
                        <a:rPr lang="en-US" sz="2800"/>
                        <a:t>A2 </a:t>
                      </a:r>
                      <a:endParaRPr lang="en-US" sz="2800">
                        <a:solidFill>
                          <a:schemeClr val="bg1"/>
                        </a:solidFill>
                      </a:endParaRPr>
                    </a:p>
                  </a:txBody>
                  <a:tcPr anchor="ctr"/>
                </a:tc>
                <a:tc>
                  <a:txBody>
                    <a:bodyPr/>
                    <a:lstStyle/>
                    <a:p>
                      <a:r>
                        <a:rPr lang="en-US" sz="2800"/>
                        <a:t>2</a:t>
                      </a:r>
                      <a:endParaRPr lang="en-US" sz="2800">
                        <a:solidFill>
                          <a:schemeClr val="bg1"/>
                        </a:solidFill>
                      </a:endParaRPr>
                    </a:p>
                  </a:txBody>
                  <a:tcPr anchor="ctr"/>
                </a:tc>
                <a:tc>
                  <a:txBody>
                    <a:bodyPr/>
                    <a:lstStyle/>
                    <a:p>
                      <a:r>
                        <a:rPr lang="en-US" sz="2800"/>
                        <a:t>3.5 GB</a:t>
                      </a:r>
                      <a:endParaRPr lang="en-US" sz="2800">
                        <a:solidFill>
                          <a:schemeClr val="bg1"/>
                        </a:solidFill>
                      </a:endParaRPr>
                    </a:p>
                  </a:txBody>
                  <a:tcPr anchor="ctr"/>
                </a:tc>
                <a:tc>
                  <a:txBody>
                    <a:bodyPr/>
                    <a:lstStyle/>
                    <a:p>
                      <a:r>
                        <a:rPr lang="en-US" sz="2800"/>
                        <a:t>60 GB</a:t>
                      </a:r>
                      <a:endParaRPr lang="en-US" sz="2800">
                        <a:solidFill>
                          <a:schemeClr val="bg1"/>
                        </a:solidFill>
                      </a:endParaRPr>
                    </a:p>
                  </a:txBody>
                  <a:tcPr anchor="ctr"/>
                </a:tc>
                <a:extLst>
                  <a:ext uri="{0D108BD9-81ED-4DB2-BD59-A6C34878D82A}">
                    <a16:rowId xmlns:a16="http://schemas.microsoft.com/office/drawing/2014/main" xmlns="" val="10003"/>
                  </a:ext>
                </a:extLst>
              </a:tr>
              <a:tr h="533400">
                <a:tc>
                  <a:txBody>
                    <a:bodyPr/>
                    <a:lstStyle/>
                    <a:p>
                      <a:r>
                        <a:rPr lang="en-US" sz="2800" dirty="0"/>
                        <a:t>A3 </a:t>
                      </a:r>
                      <a:endParaRPr lang="en-US" sz="2800" dirty="0">
                        <a:solidFill>
                          <a:schemeClr val="bg1"/>
                        </a:solidFill>
                      </a:endParaRPr>
                    </a:p>
                  </a:txBody>
                  <a:tcPr anchor="ctr"/>
                </a:tc>
                <a:tc>
                  <a:txBody>
                    <a:bodyPr/>
                    <a:lstStyle/>
                    <a:p>
                      <a:r>
                        <a:rPr lang="en-US" sz="2800"/>
                        <a:t>4</a:t>
                      </a:r>
                      <a:endParaRPr lang="en-US" sz="2800">
                        <a:solidFill>
                          <a:schemeClr val="bg1"/>
                        </a:solidFill>
                      </a:endParaRPr>
                    </a:p>
                  </a:txBody>
                  <a:tcPr anchor="ctr"/>
                </a:tc>
                <a:tc>
                  <a:txBody>
                    <a:bodyPr/>
                    <a:lstStyle/>
                    <a:p>
                      <a:r>
                        <a:rPr lang="en-US" sz="2800"/>
                        <a:t>7 GB</a:t>
                      </a:r>
                      <a:endParaRPr lang="en-US" sz="2800">
                        <a:solidFill>
                          <a:schemeClr val="bg1"/>
                        </a:solidFill>
                      </a:endParaRPr>
                    </a:p>
                  </a:txBody>
                  <a:tcPr anchor="ctr"/>
                </a:tc>
                <a:tc>
                  <a:txBody>
                    <a:bodyPr/>
                    <a:lstStyle/>
                    <a:p>
                      <a:r>
                        <a:rPr lang="en-US" sz="2800"/>
                        <a:t>120 GB</a:t>
                      </a:r>
                      <a:endParaRPr lang="en-US" sz="2800">
                        <a:solidFill>
                          <a:schemeClr val="bg1"/>
                        </a:solidFill>
                      </a:endParaRPr>
                    </a:p>
                  </a:txBody>
                  <a:tcPr anchor="ctr"/>
                </a:tc>
                <a:extLst>
                  <a:ext uri="{0D108BD9-81ED-4DB2-BD59-A6C34878D82A}">
                    <a16:rowId xmlns:a16="http://schemas.microsoft.com/office/drawing/2014/main" xmlns="" val="10004"/>
                  </a:ext>
                </a:extLst>
              </a:tr>
              <a:tr h="533400">
                <a:tc>
                  <a:txBody>
                    <a:bodyPr/>
                    <a:lstStyle/>
                    <a:p>
                      <a:r>
                        <a:rPr lang="en-US" sz="2800" dirty="0"/>
                        <a:t>A4 </a:t>
                      </a:r>
                      <a:endParaRPr lang="en-US" sz="2800" dirty="0">
                        <a:solidFill>
                          <a:schemeClr val="bg1"/>
                        </a:solidFill>
                      </a:endParaRPr>
                    </a:p>
                  </a:txBody>
                  <a:tcPr anchor="ctr"/>
                </a:tc>
                <a:tc>
                  <a:txBody>
                    <a:bodyPr/>
                    <a:lstStyle/>
                    <a:p>
                      <a:r>
                        <a:rPr lang="en-US" sz="2800" dirty="0"/>
                        <a:t>8</a:t>
                      </a:r>
                      <a:endParaRPr lang="en-US" sz="2800" dirty="0">
                        <a:solidFill>
                          <a:schemeClr val="bg1"/>
                        </a:solidFill>
                      </a:endParaRPr>
                    </a:p>
                  </a:txBody>
                  <a:tcPr anchor="ctr"/>
                </a:tc>
                <a:tc>
                  <a:txBody>
                    <a:bodyPr/>
                    <a:lstStyle/>
                    <a:p>
                      <a:r>
                        <a:rPr lang="en-US" sz="2800"/>
                        <a:t>14 GB</a:t>
                      </a:r>
                      <a:endParaRPr lang="en-US" sz="2800">
                        <a:solidFill>
                          <a:schemeClr val="bg1"/>
                        </a:solidFill>
                      </a:endParaRPr>
                    </a:p>
                  </a:txBody>
                  <a:tcPr anchor="ctr"/>
                </a:tc>
                <a:tc>
                  <a:txBody>
                    <a:bodyPr/>
                    <a:lstStyle/>
                    <a:p>
                      <a:r>
                        <a:rPr lang="en-US" sz="2800" dirty="0"/>
                        <a:t>240 GB</a:t>
                      </a:r>
                      <a:endParaRPr lang="en-US" sz="2800" dirty="0">
                        <a:solidFill>
                          <a:schemeClr val="bg1"/>
                        </a:solidFill>
                      </a:endParaRPr>
                    </a:p>
                  </a:txBody>
                  <a:tcPr anchor="ctr"/>
                </a:tc>
                <a:extLst>
                  <a:ext uri="{0D108BD9-81ED-4DB2-BD59-A6C34878D82A}">
                    <a16:rowId xmlns:a16="http://schemas.microsoft.com/office/drawing/2014/main" xmlns="" val="10005"/>
                  </a:ext>
                </a:extLst>
              </a:tr>
            </a:tbl>
          </a:graphicData>
        </a:graphic>
      </p:graphicFrame>
      <p:sp>
        <p:nvSpPr>
          <p:cNvPr id="2" name="Title 1"/>
          <p:cNvSpPr>
            <a:spLocks noGrp="1"/>
          </p:cNvSpPr>
          <p:nvPr>
            <p:ph type="title"/>
          </p:nvPr>
        </p:nvSpPr>
        <p:spPr/>
        <p:txBody>
          <a:bodyPr/>
          <a:lstStyle/>
          <a:p>
            <a:r>
              <a:rPr lang="en-US" dirty="0" smtClean="0"/>
              <a:t>General Purpose Compute</a:t>
            </a:r>
            <a:endParaRPr lang="en-US" dirty="0"/>
          </a:p>
        </p:txBody>
      </p:sp>
      <p:sp>
        <p:nvSpPr>
          <p:cNvPr id="5" name="Content Placeholder 4"/>
          <p:cNvSpPr>
            <a:spLocks noGrp="1"/>
          </p:cNvSpPr>
          <p:nvPr>
            <p:ph sz="quarter" idx="10"/>
          </p:nvPr>
        </p:nvSpPr>
        <p:spPr/>
        <p:txBody>
          <a:bodyPr/>
          <a:lstStyle/>
          <a:p>
            <a:pPr marL="0" lvl="0" indent="0" eaLnBrk="0" fontAlgn="base" hangingPunct="0">
              <a:spcBef>
                <a:spcPct val="0"/>
              </a:spcBef>
              <a:spcAft>
                <a:spcPct val="0"/>
              </a:spcAft>
              <a:buNone/>
            </a:pPr>
            <a:r>
              <a:rPr lang="en-US" sz="2400" dirty="0" smtClean="0"/>
              <a:t>An </a:t>
            </a:r>
            <a:r>
              <a:rPr lang="en-US" sz="2400" dirty="0"/>
              <a:t>economical option for development workloads, test servers, and other applications that don't require load balancing, auto-scaling, or memory-intensive virtual machines</a:t>
            </a:r>
            <a:r>
              <a:rPr lang="en-US" sz="2400" dirty="0" smtClean="0"/>
              <a:t>.</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smtClean="0"/>
              <a:t>Basic Tier</a:t>
            </a:r>
            <a:endParaRPr lang="en-US" dirty="0"/>
          </a:p>
        </p:txBody>
      </p:sp>
    </p:spTree>
    <p:extLst>
      <p:ext uri="{BB962C8B-B14F-4D97-AF65-F5344CB8AC3E}">
        <p14:creationId xmlns:p14="http://schemas.microsoft.com/office/powerpoint/2010/main" val="73675245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Purpose Compute</a:t>
            </a:r>
            <a:endParaRPr lang="en-US" dirty="0"/>
          </a:p>
        </p:txBody>
      </p:sp>
      <p:sp>
        <p:nvSpPr>
          <p:cNvPr id="6" name="Text Placeholder 5"/>
          <p:cNvSpPr>
            <a:spLocks noGrp="1"/>
          </p:cNvSpPr>
          <p:nvPr>
            <p:ph type="body" sz="quarter" idx="11"/>
          </p:nvPr>
        </p:nvSpPr>
        <p:spPr>
          <a:xfrm>
            <a:off x="274638" y="1403350"/>
            <a:ext cx="3372801" cy="642018"/>
          </a:xfrm>
        </p:spPr>
        <p:txBody>
          <a:bodyPr/>
          <a:lstStyle/>
          <a:p>
            <a:r>
              <a:rPr lang="en-US" dirty="0" smtClean="0"/>
              <a:t>Standard Tier</a:t>
            </a:r>
            <a:endParaRPr lang="en-US" dirty="0"/>
          </a:p>
        </p:txBody>
      </p:sp>
      <p:sp>
        <p:nvSpPr>
          <p:cNvPr id="3" name="Rectangle 2"/>
          <p:cNvSpPr/>
          <p:nvPr/>
        </p:nvSpPr>
        <p:spPr>
          <a:xfrm>
            <a:off x="3403600" y="1403350"/>
            <a:ext cx="6441440" cy="646331"/>
          </a:xfrm>
          <a:prstGeom prst="rect">
            <a:avLst/>
          </a:prstGeom>
        </p:spPr>
        <p:txBody>
          <a:bodyPr wrap="square">
            <a:spAutoFit/>
          </a:bodyPr>
          <a:lstStyle/>
          <a:p>
            <a:pPr lvl="0" eaLnBrk="0" fontAlgn="base" hangingPunct="0">
              <a:spcBef>
                <a:spcPct val="0"/>
              </a:spcBef>
              <a:spcAft>
                <a:spcPct val="0"/>
              </a:spcAft>
            </a:pPr>
            <a:r>
              <a:rPr lang="en-US" dirty="0"/>
              <a:t>Offers the most flexibility. Supports all virtual machine configurations and features</a:t>
            </a:r>
            <a:endParaRPr lang="en-US" altLang="en-US" dirty="0">
              <a:solidFill>
                <a:srgbClr val="FFFFFF"/>
              </a:solidFill>
            </a:endParaRPr>
          </a:p>
        </p:txBody>
      </p:sp>
      <p:pic>
        <p:nvPicPr>
          <p:cNvPr id="4" name="Picture 3"/>
          <p:cNvPicPr>
            <a:picLocks noChangeAspect="1"/>
          </p:cNvPicPr>
          <p:nvPr/>
        </p:nvPicPr>
        <p:blipFill>
          <a:blip r:embed="rId2"/>
          <a:stretch>
            <a:fillRect/>
          </a:stretch>
        </p:blipFill>
        <p:spPr>
          <a:xfrm>
            <a:off x="124855" y="2045368"/>
            <a:ext cx="11945225" cy="4880408"/>
          </a:xfrm>
          <a:prstGeom prst="rect">
            <a:avLst/>
          </a:prstGeom>
        </p:spPr>
      </p:pic>
    </p:spTree>
    <p:extLst>
      <p:ext uri="{BB962C8B-B14F-4D97-AF65-F5344CB8AC3E}">
        <p14:creationId xmlns:p14="http://schemas.microsoft.com/office/powerpoint/2010/main" val="2093623005"/>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Purpose Compute</a:t>
            </a:r>
            <a:endParaRPr lang="en-US" dirty="0"/>
          </a:p>
        </p:txBody>
      </p:sp>
      <p:sp>
        <p:nvSpPr>
          <p:cNvPr id="5" name="Content Placeholder 4"/>
          <p:cNvSpPr>
            <a:spLocks noGrp="1"/>
          </p:cNvSpPr>
          <p:nvPr>
            <p:ph sz="quarter" idx="10"/>
          </p:nvPr>
        </p:nvSpPr>
        <p:spPr>
          <a:xfrm>
            <a:off x="274391" y="2317689"/>
            <a:ext cx="11614318" cy="2342234"/>
          </a:xfrm>
        </p:spPr>
        <p:txBody>
          <a:bodyPr/>
          <a:lstStyle/>
          <a:p>
            <a:pPr marL="0" lvl="0" indent="0" eaLnBrk="0" fontAlgn="base" hangingPunct="0">
              <a:spcBef>
                <a:spcPct val="0"/>
              </a:spcBef>
              <a:spcAft>
                <a:spcPct val="0"/>
              </a:spcAft>
              <a:buNone/>
            </a:pPr>
            <a:r>
              <a:rPr lang="en-US" sz="2400" dirty="0"/>
              <a:t>Adds a 40Gbit/s </a:t>
            </a:r>
            <a:r>
              <a:rPr lang="en-US" sz="2400" dirty="0" err="1"/>
              <a:t>InfiniBand</a:t>
            </a:r>
            <a:r>
              <a:rPr lang="en-US" sz="2400" dirty="0"/>
              <a:t> network with remote direct memory access (RDMA) technology. </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a:t>Network </a:t>
            </a:r>
            <a:r>
              <a:rPr lang="en-US" dirty="0" smtClean="0"/>
              <a:t>optimized with </a:t>
            </a:r>
            <a:r>
              <a:rPr lang="en-US" dirty="0" err="1"/>
              <a:t>Infiniband</a:t>
            </a:r>
            <a:r>
              <a:rPr lang="en-US" dirty="0"/>
              <a:t> support</a:t>
            </a:r>
          </a:p>
        </p:txBody>
      </p:sp>
      <p:graphicFrame>
        <p:nvGraphicFramePr>
          <p:cNvPr id="7" name="Table 6"/>
          <p:cNvGraphicFramePr>
            <a:graphicFrameLocks noGrp="1"/>
          </p:cNvGraphicFramePr>
          <p:nvPr>
            <p:extLst>
              <p:ext uri="{D42A27DB-BD31-4B8C-83A1-F6EECF244321}">
                <p14:modId xmlns:p14="http://schemas.microsoft.com/office/powerpoint/2010/main" val="3943877408"/>
              </p:ext>
            </p:extLst>
          </p:nvPr>
        </p:nvGraphicFramePr>
        <p:xfrm>
          <a:off x="1308399" y="3200401"/>
          <a:ext cx="9144000" cy="1600200"/>
        </p:xfrm>
        <a:graphic>
          <a:graphicData uri="http://schemas.openxmlformats.org/drawingml/2006/table">
            <a:tbl>
              <a:tblPr firstRow="1" bandRow="1">
                <a:tableStyleId>{21E4AEA4-8DFA-4A89-87EB-49C32662AFE0}</a:tableStyleId>
              </a:tblPr>
              <a:tblGrid>
                <a:gridCol w="2286000">
                  <a:extLst>
                    <a:ext uri="{9D8B030D-6E8A-4147-A177-3AD203B41FA5}">
                      <a16:colId xmlns:a16="http://schemas.microsoft.com/office/drawing/2014/main" xmlns="" val="20000"/>
                    </a:ext>
                  </a:extLst>
                </a:gridCol>
                <a:gridCol w="2286000">
                  <a:extLst>
                    <a:ext uri="{9D8B030D-6E8A-4147-A177-3AD203B41FA5}">
                      <a16:colId xmlns:a16="http://schemas.microsoft.com/office/drawing/2014/main" xmlns="" val="20001"/>
                    </a:ext>
                  </a:extLst>
                </a:gridCol>
                <a:gridCol w="2286000">
                  <a:extLst>
                    <a:ext uri="{9D8B030D-6E8A-4147-A177-3AD203B41FA5}">
                      <a16:colId xmlns:a16="http://schemas.microsoft.com/office/drawing/2014/main" xmlns="" val="20002"/>
                    </a:ext>
                  </a:extLst>
                </a:gridCol>
                <a:gridCol w="2286000">
                  <a:extLst>
                    <a:ext uri="{9D8B030D-6E8A-4147-A177-3AD203B41FA5}">
                      <a16:colId xmlns:a16="http://schemas.microsoft.com/office/drawing/2014/main" xmlns="" val="20003"/>
                    </a:ext>
                  </a:extLst>
                </a:gridCol>
              </a:tblGrid>
              <a:tr h="533400">
                <a:tc>
                  <a:txBody>
                    <a:bodyPr/>
                    <a:lstStyle/>
                    <a:p>
                      <a:r>
                        <a:rPr lang="en-US" sz="2800" dirty="0"/>
                        <a:t>Instance</a:t>
                      </a:r>
                      <a:endParaRPr lang="en-US" sz="2800" dirty="0">
                        <a:solidFill>
                          <a:schemeClr val="bg1"/>
                        </a:solidFill>
                      </a:endParaRPr>
                    </a:p>
                  </a:txBody>
                  <a:tcPr anchor="ctr"/>
                </a:tc>
                <a:tc>
                  <a:txBody>
                    <a:bodyPr/>
                    <a:lstStyle/>
                    <a:p>
                      <a:r>
                        <a:rPr lang="en-US" sz="2800"/>
                        <a:t>Cores</a:t>
                      </a:r>
                      <a:endParaRPr lang="en-US" sz="2800">
                        <a:solidFill>
                          <a:schemeClr val="bg1"/>
                        </a:solidFill>
                      </a:endParaRPr>
                    </a:p>
                  </a:txBody>
                  <a:tcPr anchor="ctr"/>
                </a:tc>
                <a:tc>
                  <a:txBody>
                    <a:bodyPr/>
                    <a:lstStyle/>
                    <a:p>
                      <a:r>
                        <a:rPr lang="en-US" sz="2800"/>
                        <a:t>RAM</a:t>
                      </a:r>
                      <a:endParaRPr lang="en-US" sz="2800">
                        <a:solidFill>
                          <a:schemeClr val="bg1"/>
                        </a:solidFill>
                      </a:endParaRPr>
                    </a:p>
                  </a:txBody>
                  <a:tcPr anchor="ctr"/>
                </a:tc>
                <a:tc>
                  <a:txBody>
                    <a:bodyPr/>
                    <a:lstStyle/>
                    <a:p>
                      <a:r>
                        <a:rPr lang="en-US" sz="2800"/>
                        <a:t>Disk sizes</a:t>
                      </a:r>
                      <a:endParaRPr lang="en-US" sz="2800">
                        <a:solidFill>
                          <a:schemeClr val="bg1"/>
                        </a:solidFill>
                      </a:endParaRPr>
                    </a:p>
                  </a:txBody>
                  <a:tcPr anchor="ctr"/>
                </a:tc>
                <a:extLst>
                  <a:ext uri="{0D108BD9-81ED-4DB2-BD59-A6C34878D82A}">
                    <a16:rowId xmlns:a16="http://schemas.microsoft.com/office/drawing/2014/main" xmlns="" val="10000"/>
                  </a:ext>
                </a:extLst>
              </a:tr>
              <a:tr h="533400">
                <a:tc>
                  <a:txBody>
                    <a:bodyPr/>
                    <a:lstStyle/>
                    <a:p>
                      <a:r>
                        <a:rPr lang="en-US" sz="2800"/>
                        <a:t>A8 </a:t>
                      </a:r>
                    </a:p>
                  </a:txBody>
                  <a:tcPr anchor="ctr"/>
                </a:tc>
                <a:tc>
                  <a:txBody>
                    <a:bodyPr/>
                    <a:lstStyle/>
                    <a:p>
                      <a:r>
                        <a:rPr lang="en-US" sz="2800"/>
                        <a:t>8</a:t>
                      </a:r>
                    </a:p>
                  </a:txBody>
                  <a:tcPr anchor="ctr"/>
                </a:tc>
                <a:tc>
                  <a:txBody>
                    <a:bodyPr/>
                    <a:lstStyle/>
                    <a:p>
                      <a:r>
                        <a:rPr lang="en-US" sz="2800" dirty="0"/>
                        <a:t>56 GB</a:t>
                      </a:r>
                    </a:p>
                  </a:txBody>
                  <a:tcPr anchor="ctr"/>
                </a:tc>
                <a:tc>
                  <a:txBody>
                    <a:bodyPr/>
                    <a:lstStyle/>
                    <a:p>
                      <a:r>
                        <a:rPr lang="en-US" sz="2800" dirty="0"/>
                        <a:t>382 GB</a:t>
                      </a:r>
                    </a:p>
                  </a:txBody>
                  <a:tcPr anchor="ctr"/>
                </a:tc>
                <a:extLst>
                  <a:ext uri="{0D108BD9-81ED-4DB2-BD59-A6C34878D82A}">
                    <a16:rowId xmlns:a16="http://schemas.microsoft.com/office/drawing/2014/main" xmlns="" val="10001"/>
                  </a:ext>
                </a:extLst>
              </a:tr>
              <a:tr h="533400">
                <a:tc>
                  <a:txBody>
                    <a:bodyPr/>
                    <a:lstStyle/>
                    <a:p>
                      <a:r>
                        <a:rPr lang="en-US" sz="2800"/>
                        <a:t>A9 </a:t>
                      </a:r>
                    </a:p>
                  </a:txBody>
                  <a:tcPr anchor="ctr"/>
                </a:tc>
                <a:tc>
                  <a:txBody>
                    <a:bodyPr/>
                    <a:lstStyle/>
                    <a:p>
                      <a:r>
                        <a:rPr lang="en-US" sz="2800" dirty="0"/>
                        <a:t>16</a:t>
                      </a:r>
                    </a:p>
                  </a:txBody>
                  <a:tcPr anchor="ctr"/>
                </a:tc>
                <a:tc>
                  <a:txBody>
                    <a:bodyPr/>
                    <a:lstStyle/>
                    <a:p>
                      <a:r>
                        <a:rPr lang="en-US" sz="2800"/>
                        <a:t>112 GB</a:t>
                      </a:r>
                    </a:p>
                  </a:txBody>
                  <a:tcPr anchor="ctr"/>
                </a:tc>
                <a:tc>
                  <a:txBody>
                    <a:bodyPr/>
                    <a:lstStyle/>
                    <a:p>
                      <a:r>
                        <a:rPr lang="en-US" sz="2800" dirty="0"/>
                        <a:t>382 GB</a:t>
                      </a:r>
                    </a:p>
                  </a:txBody>
                  <a:tcPr anchor="ctr"/>
                </a:tc>
                <a:extLst>
                  <a:ext uri="{0D108BD9-81ED-4DB2-BD59-A6C34878D82A}">
                    <a16:rowId xmlns:a16="http://schemas.microsoft.com/office/drawing/2014/main" xmlns="" val="10002"/>
                  </a:ext>
                </a:extLst>
              </a:tr>
            </a:tbl>
          </a:graphicData>
        </a:graphic>
      </p:graphicFrame>
      <p:sp>
        <p:nvSpPr>
          <p:cNvPr id="8" name="Content Placeholder 4"/>
          <p:cNvSpPr txBox="1">
            <a:spLocks/>
          </p:cNvSpPr>
          <p:nvPr/>
        </p:nvSpPr>
        <p:spPr>
          <a:xfrm>
            <a:off x="274391" y="5248458"/>
            <a:ext cx="11614318" cy="1246127"/>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eaLnBrk="0" fontAlgn="base" hangingPunct="0">
              <a:spcBef>
                <a:spcPct val="0"/>
              </a:spcBef>
              <a:spcAft>
                <a:spcPct val="0"/>
              </a:spcAft>
              <a:buNone/>
            </a:pPr>
            <a:r>
              <a:rPr lang="en-US" sz="2400" dirty="0" smtClean="0"/>
              <a:t>Adds a 40Gbit/s </a:t>
            </a:r>
            <a:r>
              <a:rPr lang="en-US" sz="2400" dirty="0" err="1" smtClean="0"/>
              <a:t>InfiniBand</a:t>
            </a:r>
            <a:r>
              <a:rPr lang="en-US" sz="2400" dirty="0" smtClean="0"/>
              <a:t> network with remote direct memory access (RDMA) technology</a:t>
            </a:r>
            <a:r>
              <a:rPr lang="en-US" sz="2400" dirty="0"/>
              <a:t>. Ideal for Message Passing Interface (MPI) applications, high-performance clusters, modeling and simulations, video encoding, and other compute or network intensive scenarios.</a:t>
            </a:r>
            <a:endParaRPr lang="en-US" altLang="en-US" sz="2400" dirty="0">
              <a:solidFill>
                <a:srgbClr val="FFFFFF"/>
              </a:solidFill>
            </a:endParaRPr>
          </a:p>
        </p:txBody>
      </p:sp>
    </p:spTree>
    <p:extLst>
      <p:ext uri="{BB962C8B-B14F-4D97-AF65-F5344CB8AC3E}">
        <p14:creationId xmlns:p14="http://schemas.microsoft.com/office/powerpoint/2010/main" val="306422917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305118" y="589280"/>
            <a:ext cx="10688002" cy="531528"/>
          </a:xfrm>
        </p:spPr>
        <p:txBody>
          <a:bodyPr/>
          <a:lstStyle/>
          <a:p>
            <a:pPr lvl="0"/>
            <a:r>
              <a:rPr lang="en-US" sz="5200" spc="-100" dirty="0">
                <a:ln w="3175">
                  <a:noFill/>
                </a:ln>
                <a:solidFill>
                  <a:schemeClr val="tx1"/>
                </a:solidFill>
                <a:cs typeface="Segoe UI" pitchFamily="34" charset="0"/>
              </a:rPr>
              <a:t>Optimized Compute (D Tier)- 60% faster CPUs, more memory, and local </a:t>
            </a:r>
            <a:r>
              <a:rPr lang="en-US" sz="5200" dirty="0">
                <a:solidFill>
                  <a:schemeClr val="tx1"/>
                </a:solidFill>
              </a:rPr>
              <a:t>SSD</a:t>
            </a:r>
            <a:endParaRPr lang="en-US" altLang="en-US" sz="5200" dirty="0">
              <a:solidFill>
                <a:schemeClr val="tx1"/>
              </a:solidFill>
            </a:endParaRPr>
          </a:p>
          <a:p>
            <a:endParaRPr lang="en-US" sz="5200" dirty="0">
              <a:solidFill>
                <a:schemeClr val="tx1"/>
              </a:solidFill>
            </a:endParaRPr>
          </a:p>
        </p:txBody>
      </p:sp>
      <p:pic>
        <p:nvPicPr>
          <p:cNvPr id="3" name="Picture 2"/>
          <p:cNvPicPr>
            <a:picLocks noChangeAspect="1"/>
          </p:cNvPicPr>
          <p:nvPr/>
        </p:nvPicPr>
        <p:blipFill>
          <a:blip r:embed="rId2"/>
          <a:stretch>
            <a:fillRect/>
          </a:stretch>
        </p:blipFill>
        <p:spPr>
          <a:xfrm>
            <a:off x="133746" y="2086008"/>
            <a:ext cx="11966814" cy="4771992"/>
          </a:xfrm>
          <a:prstGeom prst="rect">
            <a:avLst/>
          </a:prstGeom>
        </p:spPr>
      </p:pic>
    </p:spTree>
    <p:extLst>
      <p:ext uri="{BB962C8B-B14F-4D97-AF65-F5344CB8AC3E}">
        <p14:creationId xmlns:p14="http://schemas.microsoft.com/office/powerpoint/2010/main" val="280249664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299116" y="499110"/>
            <a:ext cx="9212096" cy="466090"/>
          </a:xfrm>
        </p:spPr>
        <p:txBody>
          <a:bodyPr/>
          <a:lstStyle/>
          <a:p>
            <a:r>
              <a:rPr lang="en-US" sz="4800" spc="-100" dirty="0">
                <a:ln w="3175">
                  <a:noFill/>
                </a:ln>
                <a:solidFill>
                  <a:schemeClr val="tx1"/>
                </a:solidFill>
                <a:cs typeface="Segoe UI" pitchFamily="34" charset="0"/>
              </a:rPr>
              <a:t>Dv2 Series- 35% faster than D series, 2.4 GHz Intel </a:t>
            </a:r>
            <a:r>
              <a:rPr lang="en-US" sz="4800" spc="-100" dirty="0" smtClean="0">
                <a:ln w="3175">
                  <a:noFill/>
                </a:ln>
                <a:solidFill>
                  <a:schemeClr val="tx1"/>
                </a:solidFill>
                <a:cs typeface="Segoe UI" pitchFamily="34" charset="0"/>
              </a:rPr>
              <a:t>Xeon® </a:t>
            </a:r>
            <a:r>
              <a:rPr lang="en-US" sz="4800" spc="-100" dirty="0">
                <a:ln w="3175">
                  <a:noFill/>
                </a:ln>
                <a:solidFill>
                  <a:schemeClr val="tx1"/>
                </a:solidFill>
                <a:cs typeface="Segoe UI" pitchFamily="34" charset="0"/>
              </a:rPr>
              <a:t>E5-2673 v3 (Haswell) processor</a:t>
            </a:r>
          </a:p>
        </p:txBody>
      </p:sp>
      <p:pic>
        <p:nvPicPr>
          <p:cNvPr id="4" name="Picture 3"/>
          <p:cNvPicPr>
            <a:picLocks noChangeAspect="1"/>
          </p:cNvPicPr>
          <p:nvPr/>
        </p:nvPicPr>
        <p:blipFill>
          <a:blip r:embed="rId3"/>
          <a:stretch>
            <a:fillRect/>
          </a:stretch>
        </p:blipFill>
        <p:spPr>
          <a:xfrm>
            <a:off x="0" y="1827133"/>
            <a:ext cx="12106085" cy="5030867"/>
          </a:xfrm>
          <a:prstGeom prst="rect">
            <a:avLst/>
          </a:prstGeom>
        </p:spPr>
      </p:pic>
    </p:spTree>
    <p:extLst>
      <p:ext uri="{BB962C8B-B14F-4D97-AF65-F5344CB8AC3E}">
        <p14:creationId xmlns:p14="http://schemas.microsoft.com/office/powerpoint/2010/main" val="876958110"/>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hani\AppData\Local\Temp\SNAGHTML8a0bad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098" y="2190804"/>
            <a:ext cx="11470830" cy="465268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45440" y="282416"/>
            <a:ext cx="10210800" cy="2308324"/>
          </a:xfrm>
          <a:prstGeom prst="rect">
            <a:avLst/>
          </a:prstGeom>
        </p:spPr>
        <p:txBody>
          <a:bodyPr/>
          <a:lstStyle/>
          <a:p>
            <a:pPr defTabSz="914180">
              <a:lnSpc>
                <a:spcPct val="90000"/>
              </a:lnSpc>
              <a:spcBef>
                <a:spcPct val="20000"/>
              </a:spcBef>
              <a:buClr>
                <a:schemeClr val="bg1"/>
              </a:buClr>
              <a:buSzPct val="90000"/>
            </a:pPr>
            <a:r>
              <a:rPr lang="en-US" sz="4800" spc="-100" dirty="0">
                <a:ln w="3175">
                  <a:noFill/>
                </a:ln>
                <a:latin typeface="+mj-lt"/>
                <a:cs typeface="Segoe UI" pitchFamily="34" charset="0"/>
              </a:rPr>
              <a:t>DS-series VMs can use Premium Storage- high-performance, low-latency </a:t>
            </a:r>
            <a:r>
              <a:rPr lang="en-US" sz="4800" spc="-100" dirty="0" smtClean="0">
                <a:ln w="3175">
                  <a:noFill/>
                </a:ln>
                <a:latin typeface="+mj-lt"/>
                <a:cs typeface="Segoe UI" pitchFamily="34" charset="0"/>
              </a:rPr>
              <a:t>storage.</a:t>
            </a:r>
            <a:endParaRPr lang="en-US" sz="4800" spc="-100" dirty="0">
              <a:ln w="3175">
                <a:noFill/>
              </a:ln>
              <a:latin typeface="+mj-lt"/>
              <a:cs typeface="Segoe UI" pitchFamily="34" charset="0"/>
            </a:endParaRPr>
          </a:p>
        </p:txBody>
      </p:sp>
    </p:spTree>
    <p:extLst>
      <p:ext uri="{BB962C8B-B14F-4D97-AF65-F5344CB8AC3E}">
        <p14:creationId xmlns:p14="http://schemas.microsoft.com/office/powerpoint/2010/main" val="4059471958"/>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Your services and Azure</a:t>
            </a: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Virtual Machines</a:t>
            </a: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Virtual Networks</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Azure Resource Manager</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5" end="5"/>
                                            </p:txEl>
                                          </p:spTgt>
                                        </p:tgtEl>
                                        <p:attrNameLst>
                                          <p:attrName>style.visibility</p:attrName>
                                        </p:attrNameLst>
                                      </p:cBhvr>
                                      <p:to>
                                        <p:strVal val="visible"/>
                                      </p:to>
                                    </p:set>
                                    <p:animEffect transition="in" filter="fade">
                                      <p:cBhvr>
                                        <p:cTn id="12" dur="500"/>
                                        <p:tgtEl>
                                          <p:spTgt spid="6">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animEffect transition="in" filter="fade">
                                      <p:cBhvr>
                                        <p:cTn id="17" dur="500"/>
                                        <p:tgtEl>
                                          <p:spTgt spid="6">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7" end="7"/>
                                            </p:txEl>
                                          </p:spTgt>
                                        </p:tgtEl>
                                        <p:attrNameLst>
                                          <p:attrName>style.visibility</p:attrName>
                                        </p:attrNameLst>
                                      </p:cBhvr>
                                      <p:to>
                                        <p:strVal val="visible"/>
                                      </p:to>
                                    </p:set>
                                    <p:animEffect transition="in" filter="fade">
                                      <p:cBhvr>
                                        <p:cTn id="2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416559" y="377824"/>
            <a:ext cx="9968411" cy="1004661"/>
          </a:xfrm>
          <a:prstGeom prst="rect">
            <a:avLst/>
          </a:prstGeom>
        </p:spPr>
        <p:txBody>
          <a:bodyPr/>
          <a:lstStyle/>
          <a:p>
            <a:pPr marL="0" indent="0">
              <a:buNone/>
            </a:pPr>
            <a:r>
              <a:rPr lang="en-US" sz="4800" spc="-100" dirty="0">
                <a:ln w="3175">
                  <a:noFill/>
                </a:ln>
                <a:solidFill>
                  <a:schemeClr val="tx1"/>
                </a:solidFill>
                <a:cs typeface="Segoe UI" pitchFamily="34" charset="0"/>
              </a:rPr>
              <a:t>G-series VMs offer the most memory and run on hosts that have Intel Xeon E5 V3 family processors.</a:t>
            </a:r>
          </a:p>
        </p:txBody>
      </p:sp>
      <p:pic>
        <p:nvPicPr>
          <p:cNvPr id="8" name="Picture 7"/>
          <p:cNvPicPr>
            <a:picLocks noChangeAspect="1"/>
          </p:cNvPicPr>
          <p:nvPr/>
        </p:nvPicPr>
        <p:blipFill>
          <a:blip r:embed="rId2"/>
          <a:stretch>
            <a:fillRect/>
          </a:stretch>
        </p:blipFill>
        <p:spPr>
          <a:xfrm>
            <a:off x="94131" y="2710845"/>
            <a:ext cx="12130527" cy="3543361"/>
          </a:xfrm>
          <a:prstGeom prst="rect">
            <a:avLst/>
          </a:prstGeom>
        </p:spPr>
      </p:pic>
    </p:spTree>
    <p:extLst>
      <p:ext uri="{BB962C8B-B14F-4D97-AF65-F5344CB8AC3E}">
        <p14:creationId xmlns:p14="http://schemas.microsoft.com/office/powerpoint/2010/main" val="16317999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416560" y="377825"/>
            <a:ext cx="9459278" cy="641350"/>
          </a:xfrm>
          <a:prstGeom prst="rect">
            <a:avLst/>
          </a:prstGeom>
        </p:spPr>
        <p:txBody>
          <a:bodyPr/>
          <a:lstStyle/>
          <a:p>
            <a:r>
              <a:rPr lang="en-US" sz="4800" spc="-100" dirty="0">
                <a:ln w="3175">
                  <a:noFill/>
                </a:ln>
                <a:solidFill>
                  <a:schemeClr val="tx1"/>
                </a:solidFill>
                <a:cs typeface="Segoe UI" pitchFamily="34" charset="0"/>
              </a:rPr>
              <a:t>GS-series VMs , Godzilla ++ (Premium Storage- high-performance, low-latency storage for I/O intensive workloads.)</a:t>
            </a:r>
          </a:p>
        </p:txBody>
      </p:sp>
      <p:pic>
        <p:nvPicPr>
          <p:cNvPr id="2" name="Picture 1"/>
          <p:cNvPicPr>
            <a:picLocks noChangeAspect="1"/>
          </p:cNvPicPr>
          <p:nvPr/>
        </p:nvPicPr>
        <p:blipFill>
          <a:blip r:embed="rId2"/>
          <a:stretch>
            <a:fillRect/>
          </a:stretch>
        </p:blipFill>
        <p:spPr>
          <a:xfrm>
            <a:off x="554445" y="2410468"/>
            <a:ext cx="10515600" cy="4382223"/>
          </a:xfrm>
          <a:prstGeom prst="rect">
            <a:avLst/>
          </a:prstGeom>
        </p:spPr>
      </p:pic>
    </p:spTree>
    <p:extLst>
      <p:ext uri="{BB962C8B-B14F-4D97-AF65-F5344CB8AC3E}">
        <p14:creationId xmlns:p14="http://schemas.microsoft.com/office/powerpoint/2010/main" val="3886982609"/>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861" y="2309814"/>
            <a:ext cx="10086517" cy="917575"/>
          </a:xfrm>
          <a:prstGeom prst="rect">
            <a:avLst/>
          </a:prstGeom>
        </p:spPr>
        <p:txBody>
          <a:bodyPr/>
          <a:lstStyle/>
          <a:p>
            <a:r>
              <a:rPr lang="en-US" dirty="0" smtClean="0"/>
              <a:t>Demo: </a:t>
            </a:r>
            <a:r>
              <a:rPr lang="en-US" dirty="0"/>
              <a:t>Managing VMs using Azure portal</a:t>
            </a:r>
          </a:p>
        </p:txBody>
      </p:sp>
    </p:spTree>
    <p:extLst>
      <p:ext uri="{BB962C8B-B14F-4D97-AF65-F5344CB8AC3E}">
        <p14:creationId xmlns:p14="http://schemas.microsoft.com/office/powerpoint/2010/main" val="407765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09458" y="1317541"/>
            <a:ext cx="5421625" cy="51675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6" name="Rectangle 5"/>
          <p:cNvSpPr/>
          <p:nvPr/>
        </p:nvSpPr>
        <p:spPr bwMode="auto">
          <a:xfrm>
            <a:off x="6260923" y="1317541"/>
            <a:ext cx="5421625" cy="51675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solidFill>
                <a:schemeClr val="bg1"/>
              </a:solidFill>
            </a:endParaRPr>
          </a:p>
        </p:txBody>
      </p:sp>
      <p:sp>
        <p:nvSpPr>
          <p:cNvPr id="2" name="Title 1"/>
          <p:cNvSpPr>
            <a:spLocks noGrp="1"/>
          </p:cNvSpPr>
          <p:nvPr>
            <p:ph type="title" idx="4294967295"/>
          </p:nvPr>
        </p:nvSpPr>
        <p:spPr>
          <a:xfrm>
            <a:off x="1111250" y="342900"/>
            <a:ext cx="8855710" cy="957263"/>
          </a:xfrm>
          <a:prstGeom prst="rect">
            <a:avLst/>
          </a:prstGeom>
        </p:spPr>
        <p:txBody>
          <a:bodyPr/>
          <a:lstStyle/>
          <a:p>
            <a:r>
              <a:rPr lang="en-US" dirty="0"/>
              <a:t>Image Mobility</a:t>
            </a:r>
          </a:p>
        </p:txBody>
      </p:sp>
      <p:sp>
        <p:nvSpPr>
          <p:cNvPr id="3" name="Rectangle 2"/>
          <p:cNvSpPr/>
          <p:nvPr/>
        </p:nvSpPr>
        <p:spPr bwMode="auto">
          <a:xfrm>
            <a:off x="510020"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lvl="0">
              <a:lnSpc>
                <a:spcPct val="90000"/>
              </a:lnSpc>
              <a:buSzPct val="90000"/>
              <a:defRPr/>
            </a:pPr>
            <a:r>
              <a:rPr lang="en-US" sz="2933" kern="0" dirty="0">
                <a:solidFill>
                  <a:schemeClr val="bg1">
                    <a:alpha val="99000"/>
                  </a:schemeClr>
                </a:solidFill>
                <a:latin typeface="Segoe UI Light" pitchFamily="34" charset="0"/>
                <a:ea typeface="Segoe UI" pitchFamily="34" charset="0"/>
                <a:cs typeface="Segoe UI" pitchFamily="34" charset="0"/>
              </a:rPr>
              <a:t>On-Premises</a:t>
            </a:r>
          </a:p>
        </p:txBody>
      </p:sp>
      <p:sp>
        <p:nvSpPr>
          <p:cNvPr id="4" name="Rectangle 3"/>
          <p:cNvSpPr/>
          <p:nvPr/>
        </p:nvSpPr>
        <p:spPr bwMode="auto">
          <a:xfrm>
            <a:off x="6252688"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a:lnSpc>
                <a:spcPct val="90000"/>
              </a:lnSpc>
              <a:buSzPct val="90000"/>
            </a:pPr>
            <a:r>
              <a:rPr lang="en-US" sz="2933" kern="0" dirty="0">
                <a:solidFill>
                  <a:schemeClr val="bg1">
                    <a:alpha val="99000"/>
                  </a:scheme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6400722" y="2898497"/>
            <a:ext cx="5078677" cy="280553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67" tIns="60933" rIns="121867" bIns="60933" numCol="1" anchor="t" anchorCtr="0" compatLnSpc="1">
            <a:prstTxWarp prst="textNoShape">
              <a:avLst/>
            </a:prstTxWarp>
          </a:bodyPr>
          <a:lstStyle/>
          <a:p>
            <a:endParaRPr lang="en-US" sz="3199" dirty="0"/>
          </a:p>
        </p:txBody>
      </p:sp>
      <p:sp>
        <p:nvSpPr>
          <p:cNvPr id="26" name="Right Arrow 25"/>
          <p:cNvSpPr/>
          <p:nvPr/>
        </p:nvSpPr>
        <p:spPr bwMode="auto">
          <a:xfrm>
            <a:off x="8010520" y="4078053"/>
            <a:ext cx="1234260" cy="572238"/>
          </a:xfrm>
          <a:prstGeom prst="right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7" name="U-Turn Arrow 6"/>
          <p:cNvSpPr/>
          <p:nvPr/>
        </p:nvSpPr>
        <p:spPr bwMode="auto">
          <a:xfrm>
            <a:off x="4775544" y="2931117"/>
            <a:ext cx="2640912" cy="694907"/>
          </a:xfrm>
          <a:prstGeom prst="uturnArrow">
            <a:avLst>
              <a:gd name="adj1" fmla="val 25000"/>
              <a:gd name="adj2" fmla="val 25000"/>
              <a:gd name="adj3" fmla="val 25000"/>
              <a:gd name="adj4" fmla="val 43750"/>
              <a:gd name="adj5" fmla="val 97879"/>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29" name="U-Turn Arrow 28"/>
          <p:cNvSpPr/>
          <p:nvPr/>
        </p:nvSpPr>
        <p:spPr bwMode="auto">
          <a:xfrm rot="10800000">
            <a:off x="4775544" y="4876024"/>
            <a:ext cx="2640912" cy="694907"/>
          </a:xfrm>
          <a:prstGeom prst="uturn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nvGrpSpPr>
          <p:cNvPr id="17" name="Group 16"/>
          <p:cNvGrpSpPr/>
          <p:nvPr/>
        </p:nvGrpSpPr>
        <p:grpSpPr>
          <a:xfrm>
            <a:off x="4369251" y="3657287"/>
            <a:ext cx="1117310" cy="1340771"/>
            <a:chOff x="4369251" y="3657287"/>
            <a:chExt cx="1117310" cy="1340771"/>
          </a:xfrm>
        </p:grpSpPr>
        <p:sp>
          <p:nvSpPr>
            <p:cNvPr id="31" name="Folded Corner 30"/>
            <p:cNvSpPr/>
            <p:nvPr/>
          </p:nvSpPr>
          <p:spPr bwMode="auto">
            <a:xfrm flipV="1">
              <a:off x="4369251" y="3657287"/>
              <a:ext cx="1117310" cy="1340771"/>
            </a:xfrm>
            <a:prstGeom prst="foldedCorner">
              <a:avLst>
                <a:gd name="adj" fmla="val 32319"/>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2" name="TextBox 31"/>
            <p:cNvSpPr txBox="1"/>
            <p:nvPr/>
          </p:nvSpPr>
          <p:spPr>
            <a:xfrm>
              <a:off x="4369251" y="4151114"/>
              <a:ext cx="1117310" cy="35311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400" dirty="0">
                  <a:solidFill>
                    <a:schemeClr val="bg1">
                      <a:alpha val="99000"/>
                    </a:schemeClr>
                  </a:solidFill>
                  <a:latin typeface="+mn-lt"/>
                </a:rPr>
                <a:t>MyApp.vhd</a:t>
              </a:r>
              <a:endParaRPr lang="en-US" sz="1600" dirty="0">
                <a:solidFill>
                  <a:schemeClr val="bg1">
                    <a:alpha val="99000"/>
                  </a:schemeClr>
                </a:solidFill>
                <a:latin typeface="+mn-lt"/>
              </a:endParaRPr>
            </a:p>
          </p:txBody>
        </p:sp>
      </p:grpSp>
      <p:sp>
        <p:nvSpPr>
          <p:cNvPr id="33" name="Left-Right Arrow 32"/>
          <p:cNvSpPr/>
          <p:nvPr/>
        </p:nvSpPr>
        <p:spPr bwMode="auto">
          <a:xfrm>
            <a:off x="2947220" y="4065932"/>
            <a:ext cx="1234260" cy="572238"/>
          </a:xfrm>
          <a:prstGeom prst="leftRight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pic>
        <p:nvPicPr>
          <p:cNvPr id="10" name="Picture 9"/>
          <p:cNvPicPr>
            <a:picLocks noChangeAspect="1"/>
          </p:cNvPicPr>
          <p:nvPr/>
        </p:nvPicPr>
        <p:blipFill>
          <a:blip r:embed="rId3">
            <a:lum bright="-40000" contrast="-40000"/>
          </a:blip>
          <a:stretch>
            <a:fillRect/>
          </a:stretch>
        </p:blipFill>
        <p:spPr>
          <a:xfrm>
            <a:off x="6668736" y="3626023"/>
            <a:ext cx="1293750" cy="1575000"/>
          </a:xfrm>
          <a:prstGeom prst="rect">
            <a:avLst/>
          </a:prstGeom>
        </p:spPr>
      </p:pic>
      <p:pic>
        <p:nvPicPr>
          <p:cNvPr id="19" name="Picture 18"/>
          <p:cNvPicPr>
            <a:picLocks noChangeAspect="1"/>
          </p:cNvPicPr>
          <p:nvPr/>
        </p:nvPicPr>
        <p:blipFill>
          <a:blip r:embed="rId4">
            <a:lum bright="-40000" contrast="-40000"/>
          </a:blip>
          <a:stretch>
            <a:fillRect/>
          </a:stretch>
        </p:blipFill>
        <p:spPr>
          <a:xfrm>
            <a:off x="9340850" y="3907981"/>
            <a:ext cx="1123499" cy="1026646"/>
          </a:xfrm>
          <a:prstGeom prst="rect">
            <a:avLst/>
          </a:prstGeom>
        </p:spPr>
      </p:pic>
      <p:grpSp>
        <p:nvGrpSpPr>
          <p:cNvPr id="11" name="Group 4"/>
          <p:cNvGrpSpPr>
            <a:grpSpLocks noChangeAspect="1"/>
          </p:cNvGrpSpPr>
          <p:nvPr/>
        </p:nvGrpSpPr>
        <p:grpSpPr bwMode="auto">
          <a:xfrm>
            <a:off x="1555750" y="3908425"/>
            <a:ext cx="1122363" cy="1025525"/>
            <a:chOff x="980" y="2462"/>
            <a:chExt cx="707" cy="646"/>
          </a:xfrm>
        </p:grpSpPr>
        <p:sp>
          <p:nvSpPr>
            <p:cNvPr id="12" name="AutoShape 3"/>
            <p:cNvSpPr>
              <a:spLocks noChangeAspect="1" noChangeArrowheads="1" noTextEdit="1"/>
            </p:cNvSpPr>
            <p:nvPr/>
          </p:nvSpPr>
          <p:spPr bwMode="auto">
            <a:xfrm>
              <a:off x="980" y="2462"/>
              <a:ext cx="707" cy="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5"/>
            <p:cNvSpPr>
              <a:spLocks/>
            </p:cNvSpPr>
            <p:nvPr/>
          </p:nvSpPr>
          <p:spPr bwMode="auto">
            <a:xfrm>
              <a:off x="1100" y="2967"/>
              <a:ext cx="463" cy="137"/>
            </a:xfrm>
            <a:custGeom>
              <a:avLst/>
              <a:gdLst>
                <a:gd name="T0" fmla="*/ 79 w 112"/>
                <a:gd name="T1" fmla="*/ 0 h 33"/>
                <a:gd name="T2" fmla="*/ 75 w 112"/>
                <a:gd name="T3" fmla="*/ 0 h 33"/>
                <a:gd name="T4" fmla="*/ 35 w 112"/>
                <a:gd name="T5" fmla="*/ 0 h 33"/>
                <a:gd name="T6" fmla="*/ 33 w 112"/>
                <a:gd name="T7" fmla="*/ 0 h 33"/>
                <a:gd name="T8" fmla="*/ 0 w 112"/>
                <a:gd name="T9" fmla="*/ 24 h 33"/>
                <a:gd name="T10" fmla="*/ 0 w 112"/>
                <a:gd name="T11" fmla="*/ 33 h 33"/>
                <a:gd name="T12" fmla="*/ 40 w 112"/>
                <a:gd name="T13" fmla="*/ 33 h 33"/>
                <a:gd name="T14" fmla="*/ 70 w 112"/>
                <a:gd name="T15" fmla="*/ 33 h 33"/>
                <a:gd name="T16" fmla="*/ 112 w 112"/>
                <a:gd name="T17" fmla="*/ 33 h 33"/>
                <a:gd name="T18" fmla="*/ 112 w 112"/>
                <a:gd name="T19" fmla="*/ 24 h 33"/>
                <a:gd name="T20" fmla="*/ 79 w 112"/>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33">
                  <a:moveTo>
                    <a:pt x="79" y="0"/>
                  </a:moveTo>
                  <a:cubicBezTo>
                    <a:pt x="75" y="0"/>
                    <a:pt x="75" y="0"/>
                    <a:pt x="75" y="0"/>
                  </a:cubicBezTo>
                  <a:cubicBezTo>
                    <a:pt x="35" y="0"/>
                    <a:pt x="35" y="0"/>
                    <a:pt x="35" y="0"/>
                  </a:cubicBezTo>
                  <a:cubicBezTo>
                    <a:pt x="33" y="0"/>
                    <a:pt x="33" y="0"/>
                    <a:pt x="33" y="0"/>
                  </a:cubicBezTo>
                  <a:cubicBezTo>
                    <a:pt x="38" y="22"/>
                    <a:pt x="33" y="24"/>
                    <a:pt x="0" y="24"/>
                  </a:cubicBezTo>
                  <a:cubicBezTo>
                    <a:pt x="0" y="33"/>
                    <a:pt x="0" y="33"/>
                    <a:pt x="0" y="33"/>
                  </a:cubicBezTo>
                  <a:cubicBezTo>
                    <a:pt x="40" y="33"/>
                    <a:pt x="40" y="33"/>
                    <a:pt x="40" y="33"/>
                  </a:cubicBezTo>
                  <a:cubicBezTo>
                    <a:pt x="70" y="33"/>
                    <a:pt x="70" y="33"/>
                    <a:pt x="70" y="33"/>
                  </a:cubicBezTo>
                  <a:cubicBezTo>
                    <a:pt x="112" y="33"/>
                    <a:pt x="112" y="33"/>
                    <a:pt x="112" y="33"/>
                  </a:cubicBezTo>
                  <a:cubicBezTo>
                    <a:pt x="112" y="24"/>
                    <a:pt x="112" y="24"/>
                    <a:pt x="112" y="24"/>
                  </a:cubicBezTo>
                  <a:cubicBezTo>
                    <a:pt x="75" y="24"/>
                    <a:pt x="74" y="22"/>
                    <a:pt x="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p:cNvSpPr>
              <a:spLocks noEditPoints="1"/>
            </p:cNvSpPr>
            <p:nvPr/>
          </p:nvSpPr>
          <p:spPr bwMode="auto">
            <a:xfrm>
              <a:off x="1216" y="2669"/>
              <a:ext cx="248" cy="199"/>
            </a:xfrm>
            <a:custGeom>
              <a:avLst/>
              <a:gdLst>
                <a:gd name="T0" fmla="*/ 0 w 248"/>
                <a:gd name="T1" fmla="*/ 133 h 199"/>
                <a:gd name="T2" fmla="*/ 115 w 248"/>
                <a:gd name="T3" fmla="*/ 199 h 199"/>
                <a:gd name="T4" fmla="*/ 115 w 248"/>
                <a:gd name="T5" fmla="*/ 66 h 199"/>
                <a:gd name="T6" fmla="*/ 0 w 248"/>
                <a:gd name="T7" fmla="*/ 0 h 199"/>
                <a:gd name="T8" fmla="*/ 0 w 248"/>
                <a:gd name="T9" fmla="*/ 133 h 199"/>
                <a:gd name="T10" fmla="*/ 136 w 248"/>
                <a:gd name="T11" fmla="*/ 66 h 199"/>
                <a:gd name="T12" fmla="*/ 136 w 248"/>
                <a:gd name="T13" fmla="*/ 199 h 199"/>
                <a:gd name="T14" fmla="*/ 248 w 248"/>
                <a:gd name="T15" fmla="*/ 133 h 199"/>
                <a:gd name="T16" fmla="*/ 248 w 248"/>
                <a:gd name="T17" fmla="*/ 4 h 199"/>
                <a:gd name="T18" fmla="*/ 136 w 248"/>
                <a:gd name="T19" fmla="*/ 66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199">
                  <a:moveTo>
                    <a:pt x="0" y="133"/>
                  </a:moveTo>
                  <a:lnTo>
                    <a:pt x="115" y="199"/>
                  </a:lnTo>
                  <a:lnTo>
                    <a:pt x="115" y="66"/>
                  </a:lnTo>
                  <a:lnTo>
                    <a:pt x="0" y="0"/>
                  </a:lnTo>
                  <a:lnTo>
                    <a:pt x="0" y="133"/>
                  </a:lnTo>
                  <a:close/>
                  <a:moveTo>
                    <a:pt x="136" y="66"/>
                  </a:moveTo>
                  <a:lnTo>
                    <a:pt x="136" y="199"/>
                  </a:lnTo>
                  <a:lnTo>
                    <a:pt x="248" y="133"/>
                  </a:lnTo>
                  <a:lnTo>
                    <a:pt x="248" y="4"/>
                  </a:lnTo>
                  <a:lnTo>
                    <a:pt x="136"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p:nvSpPr>
          <p:spPr bwMode="auto">
            <a:xfrm>
              <a:off x="1228" y="2586"/>
              <a:ext cx="227" cy="133"/>
            </a:xfrm>
            <a:custGeom>
              <a:avLst/>
              <a:gdLst>
                <a:gd name="T0" fmla="*/ 112 w 227"/>
                <a:gd name="T1" fmla="*/ 0 h 133"/>
                <a:gd name="T2" fmla="*/ 0 w 227"/>
                <a:gd name="T3" fmla="*/ 66 h 133"/>
                <a:gd name="T4" fmla="*/ 116 w 227"/>
                <a:gd name="T5" fmla="*/ 133 h 133"/>
                <a:gd name="T6" fmla="*/ 227 w 227"/>
                <a:gd name="T7" fmla="*/ 66 h 133"/>
                <a:gd name="T8" fmla="*/ 112 w 227"/>
                <a:gd name="T9" fmla="*/ 0 h 133"/>
              </a:gdLst>
              <a:ahLst/>
              <a:cxnLst>
                <a:cxn ang="0">
                  <a:pos x="T0" y="T1"/>
                </a:cxn>
                <a:cxn ang="0">
                  <a:pos x="T2" y="T3"/>
                </a:cxn>
                <a:cxn ang="0">
                  <a:pos x="T4" y="T5"/>
                </a:cxn>
                <a:cxn ang="0">
                  <a:pos x="T6" y="T7"/>
                </a:cxn>
                <a:cxn ang="0">
                  <a:pos x="T8" y="T9"/>
                </a:cxn>
              </a:cxnLst>
              <a:rect l="0" t="0" r="r" b="b"/>
              <a:pathLst>
                <a:path w="227" h="133">
                  <a:moveTo>
                    <a:pt x="112" y="0"/>
                  </a:moveTo>
                  <a:lnTo>
                    <a:pt x="0" y="66"/>
                  </a:lnTo>
                  <a:lnTo>
                    <a:pt x="116" y="133"/>
                  </a:lnTo>
                  <a:lnTo>
                    <a:pt x="227" y="66"/>
                  </a:lnTo>
                  <a:lnTo>
                    <a:pt x="1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
            <p:cNvSpPr>
              <a:spLocks noEditPoints="1"/>
            </p:cNvSpPr>
            <p:nvPr/>
          </p:nvSpPr>
          <p:spPr bwMode="auto">
            <a:xfrm>
              <a:off x="980" y="2466"/>
              <a:ext cx="703" cy="505"/>
            </a:xfrm>
            <a:custGeom>
              <a:avLst/>
              <a:gdLst>
                <a:gd name="T0" fmla="*/ 160 w 170"/>
                <a:gd name="T1" fmla="*/ 10 h 122"/>
                <a:gd name="T2" fmla="*/ 160 w 170"/>
                <a:gd name="T3" fmla="*/ 111 h 122"/>
                <a:gd name="T4" fmla="*/ 11 w 170"/>
                <a:gd name="T5" fmla="*/ 111 h 122"/>
                <a:gd name="T6" fmla="*/ 11 w 170"/>
                <a:gd name="T7" fmla="*/ 10 h 122"/>
                <a:gd name="T8" fmla="*/ 160 w 170"/>
                <a:gd name="T9" fmla="*/ 10 h 122"/>
                <a:gd name="T10" fmla="*/ 161 w 170"/>
                <a:gd name="T11" fmla="*/ 0 h 122"/>
                <a:gd name="T12" fmla="*/ 9 w 170"/>
                <a:gd name="T13" fmla="*/ 0 h 122"/>
                <a:gd name="T14" fmla="*/ 0 w 170"/>
                <a:gd name="T15" fmla="*/ 9 h 122"/>
                <a:gd name="T16" fmla="*/ 0 w 170"/>
                <a:gd name="T17" fmla="*/ 113 h 122"/>
                <a:gd name="T18" fmla="*/ 9 w 170"/>
                <a:gd name="T19" fmla="*/ 122 h 122"/>
                <a:gd name="T20" fmla="*/ 161 w 170"/>
                <a:gd name="T21" fmla="*/ 122 h 122"/>
                <a:gd name="T22" fmla="*/ 170 w 170"/>
                <a:gd name="T23" fmla="*/ 113 h 122"/>
                <a:gd name="T24" fmla="*/ 170 w 170"/>
                <a:gd name="T25" fmla="*/ 9 h 122"/>
                <a:gd name="T26" fmla="*/ 161 w 170"/>
                <a:gd name="T2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122">
                  <a:moveTo>
                    <a:pt x="160" y="10"/>
                  </a:moveTo>
                  <a:cubicBezTo>
                    <a:pt x="160" y="111"/>
                    <a:pt x="160" y="111"/>
                    <a:pt x="160" y="111"/>
                  </a:cubicBezTo>
                  <a:cubicBezTo>
                    <a:pt x="11" y="111"/>
                    <a:pt x="11" y="111"/>
                    <a:pt x="11" y="111"/>
                  </a:cubicBezTo>
                  <a:cubicBezTo>
                    <a:pt x="11" y="10"/>
                    <a:pt x="11" y="10"/>
                    <a:pt x="11" y="10"/>
                  </a:cubicBezTo>
                  <a:cubicBezTo>
                    <a:pt x="160" y="10"/>
                    <a:pt x="160" y="10"/>
                    <a:pt x="160" y="10"/>
                  </a:cubicBezTo>
                  <a:moveTo>
                    <a:pt x="161" y="0"/>
                  </a:moveTo>
                  <a:cubicBezTo>
                    <a:pt x="9" y="0"/>
                    <a:pt x="9" y="0"/>
                    <a:pt x="9" y="0"/>
                  </a:cubicBezTo>
                  <a:cubicBezTo>
                    <a:pt x="4" y="0"/>
                    <a:pt x="0" y="4"/>
                    <a:pt x="0" y="9"/>
                  </a:cubicBezTo>
                  <a:cubicBezTo>
                    <a:pt x="0" y="113"/>
                    <a:pt x="0" y="113"/>
                    <a:pt x="0" y="113"/>
                  </a:cubicBezTo>
                  <a:cubicBezTo>
                    <a:pt x="0" y="118"/>
                    <a:pt x="4" y="122"/>
                    <a:pt x="9" y="122"/>
                  </a:cubicBezTo>
                  <a:cubicBezTo>
                    <a:pt x="161" y="122"/>
                    <a:pt x="161" y="122"/>
                    <a:pt x="161" y="122"/>
                  </a:cubicBezTo>
                  <a:cubicBezTo>
                    <a:pt x="166" y="122"/>
                    <a:pt x="170" y="118"/>
                    <a:pt x="170" y="113"/>
                  </a:cubicBezTo>
                  <a:cubicBezTo>
                    <a:pt x="170" y="9"/>
                    <a:pt x="170" y="9"/>
                    <a:pt x="170" y="9"/>
                  </a:cubicBezTo>
                  <a:cubicBezTo>
                    <a:pt x="170" y="4"/>
                    <a:pt x="166" y="0"/>
                    <a:pt x="16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43896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VM Extensions</a:t>
            </a:r>
            <a:endParaRPr lang="en-US" dirty="0"/>
          </a:p>
        </p:txBody>
      </p:sp>
      <p:sp>
        <p:nvSpPr>
          <p:cNvPr id="3" name="Content Placeholder 2"/>
          <p:cNvSpPr>
            <a:spLocks noGrp="1"/>
          </p:cNvSpPr>
          <p:nvPr>
            <p:ph idx="4294967295"/>
          </p:nvPr>
        </p:nvSpPr>
        <p:spPr>
          <a:xfrm>
            <a:off x="1111250" y="1482725"/>
            <a:ext cx="10745470" cy="4419600"/>
          </a:xfrm>
          <a:prstGeom prst="rect">
            <a:avLst/>
          </a:prstGeom>
        </p:spPr>
        <p:txBody>
          <a:bodyPr>
            <a:noAutofit/>
          </a:bodyPr>
          <a:lstStyle/>
          <a:p>
            <a:r>
              <a:rPr lang="en-US" sz="2800" dirty="0" smtClean="0"/>
              <a:t>Installable components to customize VM instances</a:t>
            </a:r>
          </a:p>
          <a:p>
            <a:r>
              <a:rPr lang="en-US" sz="2800" dirty="0" smtClean="0"/>
              <a:t>Enable various DevOps scenarios</a:t>
            </a:r>
          </a:p>
          <a:p>
            <a:r>
              <a:rPr lang="en-US" sz="2800" dirty="0" smtClean="0"/>
              <a:t>Can be added, updated, disabled or removed at any time</a:t>
            </a:r>
          </a:p>
          <a:p>
            <a:r>
              <a:rPr lang="en-US" sz="2800" dirty="0" smtClean="0"/>
              <a:t>Managed via portal, Power</a:t>
            </a:r>
            <a:r>
              <a:rPr lang="en-US" altLang="zh-CN" sz="2800" dirty="0" smtClean="0"/>
              <a:t>Shell and Management APIs</a:t>
            </a:r>
            <a:endParaRPr lang="en-US" sz="2800" dirty="0" smtClean="0"/>
          </a:p>
          <a:p>
            <a:endParaRPr lang="en-US" sz="2800" dirty="0" smtClean="0"/>
          </a:p>
          <a:p>
            <a:endParaRPr lang="en-US" sz="2800" dirty="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24</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pic>
        <p:nvPicPr>
          <p:cNvPr id="6" name="Picture 5"/>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224238" y="3834446"/>
            <a:ext cx="1143519" cy="902236"/>
          </a:xfrm>
          <a:prstGeom prst="rect">
            <a:avLst/>
          </a:prstGeom>
        </p:spPr>
      </p:pic>
      <p:pic>
        <p:nvPicPr>
          <p:cNvPr id="7" name="Picture 6"/>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730785" y="4728735"/>
            <a:ext cx="2410559" cy="1125354"/>
          </a:xfrm>
          <a:prstGeom prst="rect">
            <a:avLst/>
          </a:prstGeom>
        </p:spPr>
      </p:pic>
      <p:pic>
        <p:nvPicPr>
          <p:cNvPr id="9" name="Picture 8"/>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466805" y="4702023"/>
            <a:ext cx="1418503" cy="1173811"/>
          </a:xfrm>
          <a:prstGeom prst="rect">
            <a:avLst/>
          </a:prstGeom>
        </p:spPr>
      </p:pic>
      <p:pic>
        <p:nvPicPr>
          <p:cNvPr id="11" name="Picture 10"/>
          <p:cNvPicPr>
            <a:picLocks noChangeAspect="1"/>
          </p:cNvPicPr>
          <p:nvPr/>
        </p:nvPicPr>
        <p:blipFill rotWithShape="1">
          <a:blip r:embed="rId6">
            <a:duotone>
              <a:schemeClr val="accent4">
                <a:shade val="45000"/>
                <a:satMod val="135000"/>
              </a:schemeClr>
              <a:prstClr val="white"/>
            </a:duotone>
            <a:extLst>
              <a:ext uri="{28A0092B-C50C-407E-A947-70E740481C1C}">
                <a14:useLocalDpi xmlns:a14="http://schemas.microsoft.com/office/drawing/2010/main" val="0"/>
              </a:ext>
            </a:extLst>
          </a:blip>
          <a:srcRect r="4849"/>
          <a:stretch/>
        </p:blipFill>
        <p:spPr>
          <a:xfrm>
            <a:off x="5933993" y="3751390"/>
            <a:ext cx="2640040" cy="1020533"/>
          </a:xfrm>
          <a:prstGeom prst="rect">
            <a:avLst/>
          </a:prstGeom>
        </p:spPr>
      </p:pic>
      <p:pic>
        <p:nvPicPr>
          <p:cNvPr id="12" name="Picture 11"/>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622717" y="4860800"/>
            <a:ext cx="1017771" cy="1017771"/>
          </a:xfrm>
          <a:prstGeom prst="rect">
            <a:avLst/>
          </a:prstGeom>
        </p:spPr>
      </p:pic>
      <p:pic>
        <p:nvPicPr>
          <p:cNvPr id="13" name="Picture 12"/>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675069" y="3898148"/>
            <a:ext cx="873775" cy="873775"/>
          </a:xfrm>
          <a:prstGeom prst="rect">
            <a:avLst/>
          </a:prstGeom>
        </p:spPr>
      </p:pic>
    </p:spTree>
    <p:extLst>
      <p:ext uri="{BB962C8B-B14F-4D97-AF65-F5344CB8AC3E}">
        <p14:creationId xmlns:p14="http://schemas.microsoft.com/office/powerpoint/2010/main" val="141459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 calcmode="lin" valueType="num">
                                      <p:cBhvr>
                                        <p:cTn id="9" dur="250" fill="hold"/>
                                        <p:tgtEl>
                                          <p:spTgt spid="6"/>
                                        </p:tgtEl>
                                        <p:attrNameLst>
                                          <p:attrName>style.rotation</p:attrName>
                                        </p:attrNameLst>
                                      </p:cBhvr>
                                      <p:tavLst>
                                        <p:tav tm="0">
                                          <p:val>
                                            <p:fltVal val="90"/>
                                          </p:val>
                                        </p:tav>
                                        <p:tav tm="100000">
                                          <p:val>
                                            <p:fltVal val="0"/>
                                          </p:val>
                                        </p:tav>
                                      </p:tavLst>
                                    </p:anim>
                                    <p:animEffect transition="in" filter="fade">
                                      <p:cBhvr>
                                        <p:cTn id="10" dur="250"/>
                                        <p:tgtEl>
                                          <p:spTgt spid="6"/>
                                        </p:tgtEl>
                                      </p:cBhvr>
                                    </p:animEffect>
                                  </p:childTnLst>
                                </p:cTn>
                              </p:par>
                              <p:par>
                                <p:cTn id="11" presetID="3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250" fill="hold"/>
                                        <p:tgtEl>
                                          <p:spTgt spid="7"/>
                                        </p:tgtEl>
                                        <p:attrNameLst>
                                          <p:attrName>ppt_w</p:attrName>
                                        </p:attrNameLst>
                                      </p:cBhvr>
                                      <p:tavLst>
                                        <p:tav tm="0">
                                          <p:val>
                                            <p:fltVal val="0"/>
                                          </p:val>
                                        </p:tav>
                                        <p:tav tm="100000">
                                          <p:val>
                                            <p:strVal val="#ppt_w"/>
                                          </p:val>
                                        </p:tav>
                                      </p:tavLst>
                                    </p:anim>
                                    <p:anim calcmode="lin" valueType="num">
                                      <p:cBhvr>
                                        <p:cTn id="14" dur="250" fill="hold"/>
                                        <p:tgtEl>
                                          <p:spTgt spid="7"/>
                                        </p:tgtEl>
                                        <p:attrNameLst>
                                          <p:attrName>ppt_h</p:attrName>
                                        </p:attrNameLst>
                                      </p:cBhvr>
                                      <p:tavLst>
                                        <p:tav tm="0">
                                          <p:val>
                                            <p:fltVal val="0"/>
                                          </p:val>
                                        </p:tav>
                                        <p:tav tm="100000">
                                          <p:val>
                                            <p:strVal val="#ppt_h"/>
                                          </p:val>
                                        </p:tav>
                                      </p:tavLst>
                                    </p:anim>
                                    <p:anim calcmode="lin" valueType="num">
                                      <p:cBhvr>
                                        <p:cTn id="15" dur="250" fill="hold"/>
                                        <p:tgtEl>
                                          <p:spTgt spid="7"/>
                                        </p:tgtEl>
                                        <p:attrNameLst>
                                          <p:attrName>style.rotation</p:attrName>
                                        </p:attrNameLst>
                                      </p:cBhvr>
                                      <p:tavLst>
                                        <p:tav tm="0">
                                          <p:val>
                                            <p:fltVal val="90"/>
                                          </p:val>
                                        </p:tav>
                                        <p:tav tm="100000">
                                          <p:val>
                                            <p:fltVal val="0"/>
                                          </p:val>
                                        </p:tav>
                                      </p:tavLst>
                                    </p:anim>
                                    <p:animEffect transition="in" filter="fade">
                                      <p:cBhvr>
                                        <p:cTn id="16" dur="250"/>
                                        <p:tgtEl>
                                          <p:spTgt spid="7"/>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250" fill="hold"/>
                                        <p:tgtEl>
                                          <p:spTgt spid="9"/>
                                        </p:tgtEl>
                                        <p:attrNameLst>
                                          <p:attrName>ppt_w</p:attrName>
                                        </p:attrNameLst>
                                      </p:cBhvr>
                                      <p:tavLst>
                                        <p:tav tm="0">
                                          <p:val>
                                            <p:fltVal val="0"/>
                                          </p:val>
                                        </p:tav>
                                        <p:tav tm="100000">
                                          <p:val>
                                            <p:strVal val="#ppt_w"/>
                                          </p:val>
                                        </p:tav>
                                      </p:tavLst>
                                    </p:anim>
                                    <p:anim calcmode="lin" valueType="num">
                                      <p:cBhvr>
                                        <p:cTn id="20" dur="250" fill="hold"/>
                                        <p:tgtEl>
                                          <p:spTgt spid="9"/>
                                        </p:tgtEl>
                                        <p:attrNameLst>
                                          <p:attrName>ppt_h</p:attrName>
                                        </p:attrNameLst>
                                      </p:cBhvr>
                                      <p:tavLst>
                                        <p:tav tm="0">
                                          <p:val>
                                            <p:fltVal val="0"/>
                                          </p:val>
                                        </p:tav>
                                        <p:tav tm="100000">
                                          <p:val>
                                            <p:strVal val="#ppt_h"/>
                                          </p:val>
                                        </p:tav>
                                      </p:tavLst>
                                    </p:anim>
                                    <p:anim calcmode="lin" valueType="num">
                                      <p:cBhvr>
                                        <p:cTn id="21" dur="250" fill="hold"/>
                                        <p:tgtEl>
                                          <p:spTgt spid="9"/>
                                        </p:tgtEl>
                                        <p:attrNameLst>
                                          <p:attrName>style.rotation</p:attrName>
                                        </p:attrNameLst>
                                      </p:cBhvr>
                                      <p:tavLst>
                                        <p:tav tm="0">
                                          <p:val>
                                            <p:fltVal val="90"/>
                                          </p:val>
                                        </p:tav>
                                        <p:tav tm="100000">
                                          <p:val>
                                            <p:fltVal val="0"/>
                                          </p:val>
                                        </p:tav>
                                      </p:tavLst>
                                    </p:anim>
                                    <p:animEffect transition="in" filter="fade">
                                      <p:cBhvr>
                                        <p:cTn id="22" dur="25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250" fill="hold"/>
                                        <p:tgtEl>
                                          <p:spTgt spid="11"/>
                                        </p:tgtEl>
                                        <p:attrNameLst>
                                          <p:attrName>ppt_w</p:attrName>
                                        </p:attrNameLst>
                                      </p:cBhvr>
                                      <p:tavLst>
                                        <p:tav tm="0">
                                          <p:val>
                                            <p:fltVal val="0"/>
                                          </p:val>
                                        </p:tav>
                                        <p:tav tm="100000">
                                          <p:val>
                                            <p:strVal val="#ppt_w"/>
                                          </p:val>
                                        </p:tav>
                                      </p:tavLst>
                                    </p:anim>
                                    <p:anim calcmode="lin" valueType="num">
                                      <p:cBhvr>
                                        <p:cTn id="26" dur="250" fill="hold"/>
                                        <p:tgtEl>
                                          <p:spTgt spid="11"/>
                                        </p:tgtEl>
                                        <p:attrNameLst>
                                          <p:attrName>ppt_h</p:attrName>
                                        </p:attrNameLst>
                                      </p:cBhvr>
                                      <p:tavLst>
                                        <p:tav tm="0">
                                          <p:val>
                                            <p:fltVal val="0"/>
                                          </p:val>
                                        </p:tav>
                                        <p:tav tm="100000">
                                          <p:val>
                                            <p:strVal val="#ppt_h"/>
                                          </p:val>
                                        </p:tav>
                                      </p:tavLst>
                                    </p:anim>
                                    <p:anim calcmode="lin" valueType="num">
                                      <p:cBhvr>
                                        <p:cTn id="27" dur="250" fill="hold"/>
                                        <p:tgtEl>
                                          <p:spTgt spid="11"/>
                                        </p:tgtEl>
                                        <p:attrNameLst>
                                          <p:attrName>style.rotation</p:attrName>
                                        </p:attrNameLst>
                                      </p:cBhvr>
                                      <p:tavLst>
                                        <p:tav tm="0">
                                          <p:val>
                                            <p:fltVal val="90"/>
                                          </p:val>
                                        </p:tav>
                                        <p:tav tm="100000">
                                          <p:val>
                                            <p:fltVal val="0"/>
                                          </p:val>
                                        </p:tav>
                                      </p:tavLst>
                                    </p:anim>
                                    <p:animEffect transition="in" filter="fade">
                                      <p:cBhvr>
                                        <p:cTn id="28" dur="250"/>
                                        <p:tgtEl>
                                          <p:spTgt spid="11"/>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250" fill="hold"/>
                                        <p:tgtEl>
                                          <p:spTgt spid="12"/>
                                        </p:tgtEl>
                                        <p:attrNameLst>
                                          <p:attrName>ppt_w</p:attrName>
                                        </p:attrNameLst>
                                      </p:cBhvr>
                                      <p:tavLst>
                                        <p:tav tm="0">
                                          <p:val>
                                            <p:fltVal val="0"/>
                                          </p:val>
                                        </p:tav>
                                        <p:tav tm="100000">
                                          <p:val>
                                            <p:strVal val="#ppt_w"/>
                                          </p:val>
                                        </p:tav>
                                      </p:tavLst>
                                    </p:anim>
                                    <p:anim calcmode="lin" valueType="num">
                                      <p:cBhvr>
                                        <p:cTn id="32" dur="250" fill="hold"/>
                                        <p:tgtEl>
                                          <p:spTgt spid="12"/>
                                        </p:tgtEl>
                                        <p:attrNameLst>
                                          <p:attrName>ppt_h</p:attrName>
                                        </p:attrNameLst>
                                      </p:cBhvr>
                                      <p:tavLst>
                                        <p:tav tm="0">
                                          <p:val>
                                            <p:fltVal val="0"/>
                                          </p:val>
                                        </p:tav>
                                        <p:tav tm="100000">
                                          <p:val>
                                            <p:strVal val="#ppt_h"/>
                                          </p:val>
                                        </p:tav>
                                      </p:tavLst>
                                    </p:anim>
                                    <p:anim calcmode="lin" valueType="num">
                                      <p:cBhvr>
                                        <p:cTn id="33" dur="250" fill="hold"/>
                                        <p:tgtEl>
                                          <p:spTgt spid="12"/>
                                        </p:tgtEl>
                                        <p:attrNameLst>
                                          <p:attrName>style.rotation</p:attrName>
                                        </p:attrNameLst>
                                      </p:cBhvr>
                                      <p:tavLst>
                                        <p:tav tm="0">
                                          <p:val>
                                            <p:fltVal val="90"/>
                                          </p:val>
                                        </p:tav>
                                        <p:tav tm="100000">
                                          <p:val>
                                            <p:fltVal val="0"/>
                                          </p:val>
                                        </p:tav>
                                      </p:tavLst>
                                    </p:anim>
                                    <p:animEffect transition="in" filter="fade">
                                      <p:cBhvr>
                                        <p:cTn id="34" dur="250"/>
                                        <p:tgtEl>
                                          <p:spTgt spid="12"/>
                                        </p:tgtEl>
                                      </p:cBhvr>
                                    </p:animEffect>
                                  </p:childTnLst>
                                </p:cTn>
                              </p:par>
                              <p:par>
                                <p:cTn id="35" presetID="3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250" fill="hold"/>
                                        <p:tgtEl>
                                          <p:spTgt spid="13"/>
                                        </p:tgtEl>
                                        <p:attrNameLst>
                                          <p:attrName>ppt_w</p:attrName>
                                        </p:attrNameLst>
                                      </p:cBhvr>
                                      <p:tavLst>
                                        <p:tav tm="0">
                                          <p:val>
                                            <p:fltVal val="0"/>
                                          </p:val>
                                        </p:tav>
                                        <p:tav tm="100000">
                                          <p:val>
                                            <p:strVal val="#ppt_w"/>
                                          </p:val>
                                        </p:tav>
                                      </p:tavLst>
                                    </p:anim>
                                    <p:anim calcmode="lin" valueType="num">
                                      <p:cBhvr>
                                        <p:cTn id="38" dur="250" fill="hold"/>
                                        <p:tgtEl>
                                          <p:spTgt spid="13"/>
                                        </p:tgtEl>
                                        <p:attrNameLst>
                                          <p:attrName>ppt_h</p:attrName>
                                        </p:attrNameLst>
                                      </p:cBhvr>
                                      <p:tavLst>
                                        <p:tav tm="0">
                                          <p:val>
                                            <p:fltVal val="0"/>
                                          </p:val>
                                        </p:tav>
                                        <p:tav tm="100000">
                                          <p:val>
                                            <p:strVal val="#ppt_h"/>
                                          </p:val>
                                        </p:tav>
                                      </p:tavLst>
                                    </p:anim>
                                    <p:anim calcmode="lin" valueType="num">
                                      <p:cBhvr>
                                        <p:cTn id="39" dur="250" fill="hold"/>
                                        <p:tgtEl>
                                          <p:spTgt spid="13"/>
                                        </p:tgtEl>
                                        <p:attrNameLst>
                                          <p:attrName>style.rotation</p:attrName>
                                        </p:attrNameLst>
                                      </p:cBhvr>
                                      <p:tavLst>
                                        <p:tav tm="0">
                                          <p:val>
                                            <p:fltVal val="90"/>
                                          </p:val>
                                        </p:tav>
                                        <p:tav tm="100000">
                                          <p:val>
                                            <p:fltVal val="0"/>
                                          </p:val>
                                        </p:tav>
                                      </p:tavLst>
                                    </p:anim>
                                    <p:animEffect transition="in" filter="fade">
                                      <p:cBhvr>
                                        <p:cTn id="40"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body" sz="quarter" idx="12"/>
          </p:nvPr>
        </p:nvSpPr>
        <p:spPr>
          <a:xfrm>
            <a:off x="4363134" y="3873501"/>
            <a:ext cx="3465732" cy="1536699"/>
          </a:xfrm>
          <a:prstGeom prst="rect">
            <a:avLst/>
          </a:prstGeom>
        </p:spPr>
        <p:txBody>
          <a:bodyPr anchor="ctr">
            <a:noAutofit/>
          </a:bodyPr>
          <a:lstStyle/>
          <a:p>
            <a:pPr marL="571500" indent="-571500">
              <a:buClr>
                <a:srgbClr val="92D050"/>
              </a:buClr>
              <a:buFont typeface="Wingdings" panose="05000000000000000000" pitchFamily="2" charset="2"/>
              <a:buChar char="à"/>
            </a:pPr>
            <a:r>
              <a:rPr lang="en-US" altLang="zh-CN" dirty="0" smtClean="0">
                <a:solidFill>
                  <a:schemeClr val="tx1"/>
                </a:solidFill>
                <a:latin typeface="+mj-lt"/>
                <a:sym typeface="Wingdings" panose="05000000000000000000" pitchFamily="2" charset="2"/>
              </a:rPr>
              <a:t>OS Disks</a:t>
            </a:r>
          </a:p>
          <a:p>
            <a:pPr marL="571500" indent="-571500">
              <a:buClr>
                <a:srgbClr val="92D050"/>
              </a:buClr>
              <a:buFont typeface="Wingdings" panose="05000000000000000000" pitchFamily="2" charset="2"/>
              <a:buChar char="à"/>
            </a:pPr>
            <a:r>
              <a:rPr lang="en-US" altLang="zh-CN" dirty="0" smtClean="0">
                <a:solidFill>
                  <a:schemeClr val="tx1"/>
                </a:solidFill>
                <a:latin typeface="+mj-lt"/>
                <a:sym typeface="Wingdings" panose="05000000000000000000" pitchFamily="2" charset="2"/>
              </a:rPr>
              <a:t>Data Disks</a:t>
            </a:r>
            <a:endParaRPr lang="en-US" altLang="zh-CN" dirty="0">
              <a:solidFill>
                <a:schemeClr val="tx1"/>
              </a:solidFill>
              <a:sym typeface="Wingdings" panose="05000000000000000000" pitchFamily="2" charset="2"/>
            </a:endParaRPr>
          </a:p>
        </p:txBody>
      </p:sp>
      <p:sp>
        <p:nvSpPr>
          <p:cNvPr id="5" name="Title 4"/>
          <p:cNvSpPr>
            <a:spLocks noGrp="1"/>
          </p:cNvSpPr>
          <p:nvPr>
            <p:ph type="title"/>
          </p:nvPr>
        </p:nvSpPr>
        <p:spPr>
          <a:prstGeom prst="rect">
            <a:avLst/>
          </a:prstGeom>
        </p:spPr>
        <p:txBody>
          <a:bodyPr>
            <a:normAutofit fontScale="90000"/>
          </a:bodyPr>
          <a:lstStyle/>
          <a:p>
            <a:r>
              <a:rPr lang="en-US" altLang="zh-CN" sz="6600" dirty="0" smtClean="0">
                <a:solidFill>
                  <a:schemeClr val="bg2"/>
                </a:solidFill>
              </a:rPr>
              <a:t>Data Persistence</a:t>
            </a:r>
            <a:endParaRPr lang="en-US" sz="6600" dirty="0">
              <a:solidFill>
                <a:schemeClr val="bg2"/>
              </a:solidFill>
            </a:endParaRPr>
          </a:p>
        </p:txBody>
      </p:sp>
    </p:spTree>
    <p:extLst>
      <p:ext uri="{BB962C8B-B14F-4D97-AF65-F5344CB8AC3E}">
        <p14:creationId xmlns:p14="http://schemas.microsoft.com/office/powerpoint/2010/main" val="111805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Disks and Images</a:t>
            </a:r>
          </a:p>
        </p:txBody>
      </p:sp>
      <p:grpSp>
        <p:nvGrpSpPr>
          <p:cNvPr id="4" name="Group 3"/>
          <p:cNvGrpSpPr/>
          <p:nvPr/>
        </p:nvGrpSpPr>
        <p:grpSpPr>
          <a:xfrm>
            <a:off x="1597778" y="538637"/>
            <a:ext cx="8996445" cy="4627818"/>
            <a:chOff x="1597778" y="584357"/>
            <a:chExt cx="8996445" cy="4627818"/>
          </a:xfrm>
        </p:grpSpPr>
        <p:sp>
          <p:nvSpPr>
            <p:cNvPr id="9" name="Rectangle 8"/>
            <p:cNvSpPr/>
            <p:nvPr/>
          </p:nvSpPr>
          <p:spPr bwMode="auto">
            <a:xfrm>
              <a:off x="3761505" y="584357"/>
              <a:ext cx="6832717" cy="21388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6" name="Group 5"/>
            <p:cNvGrpSpPr/>
            <p:nvPr/>
          </p:nvGrpSpPr>
          <p:grpSpPr>
            <a:xfrm>
              <a:off x="1597778" y="584357"/>
              <a:ext cx="2081170" cy="2138899"/>
              <a:chOff x="829782" y="750015"/>
              <a:chExt cx="1758428" cy="1807205"/>
            </a:xfrm>
          </p:grpSpPr>
          <p:sp>
            <p:nvSpPr>
              <p:cNvPr id="27" name="Rectangle 26"/>
              <p:cNvSpPr/>
              <p:nvPr/>
            </p:nvSpPr>
            <p:spPr bwMode="auto">
              <a:xfrm>
                <a:off x="829782" y="750015"/>
                <a:ext cx="1758428" cy="1807205"/>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28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Images</a:t>
                </a:r>
              </a:p>
              <a:p>
                <a:pPr marL="380841" indent="-380841">
                  <a:lnSpc>
                    <a:spcPct val="90000"/>
                  </a:lnSpc>
                  <a:buSzPct val="90000"/>
                  <a:buFont typeface="Arial" pitchFamily="34" charset="0"/>
                  <a:buChar char="•"/>
                  <a:defRPr/>
                </a:pPr>
                <a:endParaRPr lang="en-US" sz="12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Partner </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User</a:t>
                </a:r>
              </a:p>
            </p:txBody>
          </p:sp>
          <p:sp>
            <p:nvSpPr>
              <p:cNvPr id="28" name="Freeform 79"/>
              <p:cNvSpPr>
                <a:spLocks noEditPoints="1"/>
              </p:cNvSpPr>
              <p:nvPr/>
            </p:nvSpPr>
            <p:spPr bwMode="black">
              <a:xfrm>
                <a:off x="95507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0" name="Freeform 79"/>
              <p:cNvSpPr>
                <a:spLocks noEditPoints="1"/>
              </p:cNvSpPr>
              <p:nvPr/>
            </p:nvSpPr>
            <p:spPr bwMode="black">
              <a:xfrm>
                <a:off x="13872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2" name="Freeform 79"/>
              <p:cNvSpPr>
                <a:spLocks noEditPoints="1"/>
              </p:cNvSpPr>
              <p:nvPr/>
            </p:nvSpPr>
            <p:spPr bwMode="black">
              <a:xfrm>
                <a:off x="1801433" y="2094653"/>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8" name="Freeform 79"/>
              <p:cNvSpPr>
                <a:spLocks noEditPoints="1"/>
              </p:cNvSpPr>
              <p:nvPr/>
            </p:nvSpPr>
            <p:spPr bwMode="black">
              <a:xfrm>
                <a:off x="22090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grpSp>
          <p:nvGrpSpPr>
            <p:cNvPr id="7" name="Group 6"/>
            <p:cNvGrpSpPr/>
            <p:nvPr/>
          </p:nvGrpSpPr>
          <p:grpSpPr>
            <a:xfrm>
              <a:off x="1597779" y="3073276"/>
              <a:ext cx="2088743" cy="2126266"/>
              <a:chOff x="3055099" y="760689"/>
              <a:chExt cx="1764827" cy="1796531"/>
            </a:xfrm>
          </p:grpSpPr>
          <p:sp>
            <p:nvSpPr>
              <p:cNvPr id="39" name="Rectangle 38"/>
              <p:cNvSpPr/>
              <p:nvPr/>
            </p:nvSpPr>
            <p:spPr bwMode="auto">
              <a:xfrm>
                <a:off x="3055099" y="760689"/>
                <a:ext cx="1764827" cy="1796531"/>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28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Disks</a:t>
                </a:r>
              </a:p>
              <a:p>
                <a:pPr lvl="0">
                  <a:lnSpc>
                    <a:spcPct val="90000"/>
                  </a:lnSpc>
                  <a:buSzPct val="90000"/>
                  <a:defRPr/>
                </a:pPr>
                <a:endParaRPr lang="en-US" sz="14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Disks </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Data Disks</a:t>
                </a:r>
              </a:p>
            </p:txBody>
          </p:sp>
          <p:sp>
            <p:nvSpPr>
              <p:cNvPr id="21" name="Freeform 79"/>
              <p:cNvSpPr>
                <a:spLocks noEditPoints="1"/>
              </p:cNvSpPr>
              <p:nvPr/>
            </p:nvSpPr>
            <p:spPr bwMode="black">
              <a:xfrm>
                <a:off x="314550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2" name="Freeform 79"/>
              <p:cNvSpPr>
                <a:spLocks noEditPoints="1"/>
              </p:cNvSpPr>
              <p:nvPr/>
            </p:nvSpPr>
            <p:spPr bwMode="black">
              <a:xfrm>
                <a:off x="35776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3" name="Freeform 79"/>
              <p:cNvSpPr>
                <a:spLocks noEditPoints="1"/>
              </p:cNvSpPr>
              <p:nvPr/>
            </p:nvSpPr>
            <p:spPr bwMode="black">
              <a:xfrm>
                <a:off x="3991860"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4" name="Freeform 79"/>
              <p:cNvSpPr>
                <a:spLocks noEditPoints="1"/>
              </p:cNvSpPr>
              <p:nvPr/>
            </p:nvSpPr>
            <p:spPr bwMode="black">
              <a:xfrm>
                <a:off x="43994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sp>
          <p:nvSpPr>
            <p:cNvPr id="8" name="TextBox 7"/>
            <p:cNvSpPr txBox="1"/>
            <p:nvPr/>
          </p:nvSpPr>
          <p:spPr>
            <a:xfrm>
              <a:off x="3888372" y="976268"/>
              <a:ext cx="6594260" cy="1355080"/>
            </a:xfrm>
            <a:prstGeom prst="rect">
              <a:avLst/>
            </a:prstGeom>
            <a:noFill/>
          </p:spPr>
          <p:txBody>
            <a:bodyPr wrap="square" lIns="0" tIns="0" rIns="0" bIns="0" rtlCol="0">
              <a:spAutoFit/>
            </a:bodyPr>
            <a:lstStyle/>
            <a:p>
              <a:pPr>
                <a:lnSpc>
                  <a:spcPct val="90000"/>
                </a:lnSpc>
                <a:spcBef>
                  <a:spcPct val="20000"/>
                </a:spcBef>
                <a:buSzPct val="80000"/>
              </a:pPr>
              <a:r>
                <a:rPr lang="en-US" sz="2800" dirty="0">
                  <a:solidFill>
                    <a:sysClr val="windowText" lastClr="000000"/>
                  </a:solidFill>
                </a:rPr>
                <a:t>Base OS image for new Virtual Machines</a:t>
              </a:r>
            </a:p>
            <a:p>
              <a:pPr>
                <a:lnSpc>
                  <a:spcPct val="90000"/>
                </a:lnSpc>
                <a:spcBef>
                  <a:spcPct val="20000"/>
                </a:spcBef>
                <a:buSzPct val="80000"/>
              </a:pPr>
              <a:r>
                <a:rPr lang="en-US" sz="2800" dirty="0">
                  <a:solidFill>
                    <a:sysClr val="windowText" lastClr="000000"/>
                  </a:solidFill>
                </a:rPr>
                <a:t>Sys-Prepped/Generalized/Read Only </a:t>
              </a:r>
            </a:p>
            <a:p>
              <a:pPr>
                <a:lnSpc>
                  <a:spcPct val="90000"/>
                </a:lnSpc>
                <a:spcBef>
                  <a:spcPct val="20000"/>
                </a:spcBef>
                <a:buSzPct val="80000"/>
              </a:pPr>
              <a:r>
                <a:rPr lang="en-US" sz="2800" dirty="0">
                  <a:solidFill>
                    <a:sysClr val="windowText" lastClr="000000"/>
                  </a:solidFill>
                </a:rPr>
                <a:t>Created by uploading or by capture</a:t>
              </a:r>
            </a:p>
          </p:txBody>
        </p:sp>
        <p:sp>
          <p:nvSpPr>
            <p:cNvPr id="37" name="Rectangle 36"/>
            <p:cNvSpPr/>
            <p:nvPr/>
          </p:nvSpPr>
          <p:spPr bwMode="auto">
            <a:xfrm>
              <a:off x="3776792" y="3073276"/>
              <a:ext cx="6817431" cy="21388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6" name="TextBox 35"/>
            <p:cNvSpPr txBox="1"/>
            <p:nvPr/>
          </p:nvSpPr>
          <p:spPr>
            <a:xfrm>
              <a:off x="3999957" y="3458871"/>
              <a:ext cx="6025631" cy="1249573"/>
            </a:xfrm>
            <a:prstGeom prst="rect">
              <a:avLst/>
            </a:prstGeom>
            <a:noFill/>
          </p:spPr>
          <p:txBody>
            <a:bodyPr wrap="square" lIns="0" tIns="0" rIns="0" bIns="0" rtlCol="0" anchor="ctr">
              <a:spAutoFit/>
            </a:bodyPr>
            <a:lstStyle/>
            <a:p>
              <a:pPr>
                <a:lnSpc>
                  <a:spcPct val="90000"/>
                </a:lnSpc>
                <a:spcBef>
                  <a:spcPct val="20000"/>
                </a:spcBef>
                <a:buSzPct val="80000"/>
              </a:pPr>
              <a:r>
                <a:rPr lang="en-US" sz="2800" dirty="0">
                  <a:solidFill>
                    <a:sysClr val="windowText" lastClr="000000"/>
                  </a:solidFill>
                </a:rPr>
                <a:t>Writable Disks for Virtual Machines</a:t>
              </a:r>
            </a:p>
            <a:p>
              <a:pPr>
                <a:lnSpc>
                  <a:spcPct val="90000"/>
                </a:lnSpc>
                <a:spcBef>
                  <a:spcPct val="20000"/>
                </a:spcBef>
                <a:buSzPct val="80000"/>
              </a:pPr>
              <a:r>
                <a:rPr lang="en-US" sz="2800" dirty="0">
                  <a:solidFill>
                    <a:sysClr val="windowText" lastClr="000000"/>
                  </a:solidFill>
                </a:rPr>
                <a:t>Created during VM creation or during upload of existing VHDs. </a:t>
              </a:r>
              <a:r>
                <a:rPr lang="en-US" sz="2800" dirty="0" smtClean="0">
                  <a:solidFill>
                    <a:sysClr val="windowText" lastClr="000000"/>
                  </a:solidFill>
                </a:rPr>
                <a:t> </a:t>
              </a:r>
              <a:endParaRPr lang="en-US" sz="2800" dirty="0">
                <a:solidFill>
                  <a:sysClr val="windowText" lastClr="000000"/>
                </a:solidFill>
              </a:endParaRPr>
            </a:p>
          </p:txBody>
        </p:sp>
      </p:grpSp>
    </p:spTree>
    <p:extLst>
      <p:ext uri="{BB962C8B-B14F-4D97-AF65-F5344CB8AC3E}">
        <p14:creationId xmlns:p14="http://schemas.microsoft.com/office/powerpoint/2010/main" val="467151320"/>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a:t>VM disk layout</a:t>
            </a:r>
          </a:p>
        </p:txBody>
      </p:sp>
      <p:pic>
        <p:nvPicPr>
          <p:cNvPr id="358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13337"/>
            <a:ext cx="9511410" cy="349476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a:stCxn id="7" idx="2"/>
          </p:cNvCxnSpPr>
          <p:nvPr/>
        </p:nvCxnSpPr>
        <p:spPr>
          <a:xfrm>
            <a:off x="3273767" y="2986305"/>
            <a:ext cx="452413" cy="1311375"/>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bwMode="auto">
          <a:xfrm>
            <a:off x="4457399" y="1321482"/>
            <a:ext cx="3375427" cy="1649896"/>
          </a:xfrm>
          <a:prstGeom prst="rect">
            <a:avLst/>
          </a:prstGeom>
          <a:solidFill>
            <a:schemeClr val="accent1"/>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Temporary Storage Disk</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Local (Not 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Drive D:</a:t>
            </a:r>
          </a:p>
        </p:txBody>
      </p:sp>
      <p:cxnSp>
        <p:nvCxnSpPr>
          <p:cNvPr id="10" name="Straight Arrow Connector 9"/>
          <p:cNvCxnSpPr>
            <a:stCxn id="9" idx="2"/>
          </p:cNvCxnSpPr>
          <p:nvPr/>
        </p:nvCxnSpPr>
        <p:spPr>
          <a:xfrm flipH="1">
            <a:off x="5280660" y="2971378"/>
            <a:ext cx="864453" cy="1326302"/>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11" name="Rectangle 10"/>
          <p:cNvSpPr/>
          <p:nvPr/>
        </p:nvSpPr>
        <p:spPr bwMode="auto">
          <a:xfrm>
            <a:off x="8060272" y="1336408"/>
            <a:ext cx="3809008" cy="1634970"/>
          </a:xfrm>
          <a:prstGeom prst="rect">
            <a:avLst/>
          </a:prstGeom>
          <a:solidFill>
            <a:schemeClr val="accent2"/>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Data Disk(s)</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SCSI</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Customer Defined Letter</a:t>
            </a:r>
          </a:p>
        </p:txBody>
      </p:sp>
      <p:cxnSp>
        <p:nvCxnSpPr>
          <p:cNvPr id="12" name="Straight Arrow Connector 11"/>
          <p:cNvCxnSpPr>
            <a:stCxn id="11" idx="2"/>
          </p:cNvCxnSpPr>
          <p:nvPr/>
        </p:nvCxnSpPr>
        <p:spPr>
          <a:xfrm flipH="1">
            <a:off x="7406640" y="2971378"/>
            <a:ext cx="2558136" cy="1497752"/>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bwMode="auto">
          <a:xfrm>
            <a:off x="2365310" y="1336408"/>
            <a:ext cx="1816914" cy="1649897"/>
          </a:xfrm>
          <a:prstGeom prst="rect">
            <a:avLst/>
          </a:prstGeom>
          <a:solidFill>
            <a:schemeClr val="tx2"/>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OS Disk</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Drive C:</a:t>
            </a:r>
          </a:p>
        </p:txBody>
      </p:sp>
    </p:spTree>
    <p:custDataLst>
      <p:tags r:id="rId1"/>
    </p:custDataLst>
    <p:extLst>
      <p:ext uri="{BB962C8B-B14F-4D97-AF65-F5344CB8AC3E}">
        <p14:creationId xmlns:p14="http://schemas.microsoft.com/office/powerpoint/2010/main" val="2713614987"/>
      </p:ext>
    </p:extLst>
  </p:cSld>
  <p:clrMapOvr>
    <a:masterClrMapping/>
  </p:clrMapOvr>
  <p:transition advTm="1667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5844"/>
                                        </p:tgtEl>
                                        <p:attrNameLst>
                                          <p:attrName>style.visibility</p:attrName>
                                        </p:attrNameLst>
                                      </p:cBhvr>
                                      <p:to>
                                        <p:strVal val="visible"/>
                                      </p:to>
                                    </p:set>
                                    <p:anim calcmode="lin" valueType="num">
                                      <p:cBhvr additive="base">
                                        <p:cTn id="7" dur="500" fill="hold"/>
                                        <p:tgtEl>
                                          <p:spTgt spid="35844"/>
                                        </p:tgtEl>
                                        <p:attrNameLst>
                                          <p:attrName>ppt_x</p:attrName>
                                        </p:attrNameLst>
                                      </p:cBhvr>
                                      <p:tavLst>
                                        <p:tav tm="0">
                                          <p:val>
                                            <p:strVal val="0-#ppt_w/2"/>
                                          </p:val>
                                        </p:tav>
                                        <p:tav tm="100000">
                                          <p:val>
                                            <p:strVal val="#ppt_x"/>
                                          </p:val>
                                        </p:tav>
                                      </p:tavLst>
                                    </p:anim>
                                    <p:anim calcmode="lin" valueType="num">
                                      <p:cBhvr additive="base">
                                        <p:cTn id="8" dur="500" fill="hold"/>
                                        <p:tgtEl>
                                          <p:spTgt spid="3584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par>
                          <p:cTn id="23" fill="hold">
                            <p:stCondLst>
                              <p:cond delay="500"/>
                            </p:stCondLst>
                            <p:childTnLst>
                              <p:par>
                                <p:cTn id="24" presetID="22" presetClass="entr" presetSubtype="1"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up)">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22" presetClass="entr" presetSubtype="1"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548640" y="1412875"/>
            <a:ext cx="10487660" cy="4570413"/>
          </a:xfrm>
          <a:prstGeom prst="rect">
            <a:avLst/>
          </a:prstGeom>
        </p:spPr>
        <p:txBody>
          <a:bodyPr/>
          <a:lstStyle/>
          <a:p>
            <a:pPr>
              <a:defRPr/>
            </a:pPr>
            <a:r>
              <a:rPr lang="en-US" sz="3200" dirty="0"/>
              <a:t>Never Place Critical </a:t>
            </a:r>
            <a:r>
              <a:rPr lang="en-US" sz="3200" dirty="0" err="1"/>
              <a:t>Unreplicated</a:t>
            </a:r>
            <a:r>
              <a:rPr lang="en-US" sz="3200" dirty="0"/>
              <a:t> Data on Temp Drive!!</a:t>
            </a:r>
          </a:p>
          <a:p>
            <a:pPr lvl="1">
              <a:defRPr/>
            </a:pPr>
            <a:endParaRPr lang="en-US" sz="1600" dirty="0"/>
          </a:p>
          <a:p>
            <a:pPr>
              <a:defRPr/>
            </a:pPr>
            <a:r>
              <a:rPr lang="en-US" sz="3200" dirty="0"/>
              <a:t>Use for SQL </a:t>
            </a:r>
            <a:r>
              <a:rPr lang="en-US" sz="3200" dirty="0" err="1"/>
              <a:t>TempDB</a:t>
            </a:r>
            <a:r>
              <a:rPr lang="en-US" sz="3200" dirty="0"/>
              <a:t> and Buffer Pool Extension on D-Series and G-Series VM Sizes Only (SSD Temp Disks)</a:t>
            </a:r>
          </a:p>
          <a:p>
            <a:pPr lvl="1">
              <a:defRPr/>
            </a:pPr>
            <a:r>
              <a:rPr lang="en-US" sz="1600" dirty="0"/>
              <a:t>Detailed instructions: </a:t>
            </a:r>
            <a:r>
              <a:rPr lang="en-US" sz="1600" dirty="0">
                <a:hlinkClick r:id="rId2"/>
              </a:rPr>
              <a:t>http://blogs.technet.com/b/dataplatforminsider/archive/2014/09/25/using-ssds-in-azure-vms-to-store-sql-server-tempdb-and-buffer-pool-extensions.aspx</a:t>
            </a:r>
            <a:r>
              <a:rPr lang="en-US" sz="1600" dirty="0"/>
              <a:t> </a:t>
            </a:r>
          </a:p>
          <a:p>
            <a:pPr lvl="1">
              <a:defRPr/>
            </a:pPr>
            <a:endParaRPr lang="en-US" sz="1600" dirty="0"/>
          </a:p>
          <a:p>
            <a:pPr>
              <a:defRPr/>
            </a:pPr>
            <a:r>
              <a:rPr lang="en-US" sz="3200" dirty="0"/>
              <a:t>Use Scheduled Tasks to Configure Temporary Disk</a:t>
            </a:r>
          </a:p>
          <a:p>
            <a:pPr lvl="1">
              <a:defRPr/>
            </a:pPr>
            <a:endParaRPr lang="en-US" sz="1600" dirty="0"/>
          </a:p>
          <a:p>
            <a:pPr>
              <a:defRPr/>
            </a:pPr>
            <a:r>
              <a:rPr lang="en-US" sz="3200" dirty="0"/>
              <a:t>Test Scheduled Tasks via Resize VM Operation</a:t>
            </a:r>
          </a:p>
        </p:txBody>
      </p:sp>
      <p:sp>
        <p:nvSpPr>
          <p:cNvPr id="32770" name="Title 3"/>
          <p:cNvSpPr>
            <a:spLocks noGrp="1"/>
          </p:cNvSpPr>
          <p:nvPr>
            <p:ph type="title" idx="4294967295"/>
          </p:nvPr>
        </p:nvSpPr>
        <p:spPr bwMode="auto">
          <a:xfrm>
            <a:off x="214313" y="233363"/>
            <a:ext cx="11977687" cy="10779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03" tIns="60952" rIns="121903" bIns="60952" numCol="1" rtlCol="0" anchor="t" anchorCtr="0" compatLnSpc="1">
            <a:prstTxWarp prst="textNoShape">
              <a:avLst/>
            </a:prstTxWarp>
            <a:noAutofit/>
          </a:bodyPr>
          <a:lstStyle/>
          <a:p>
            <a:r>
              <a:rPr lang="en-US" altLang="en-US" sz="4313" dirty="0"/>
              <a:t>Temporary Drive Guidance</a:t>
            </a:r>
          </a:p>
        </p:txBody>
      </p:sp>
    </p:spTree>
    <p:extLst>
      <p:ext uri="{BB962C8B-B14F-4D97-AF65-F5344CB8AC3E}">
        <p14:creationId xmlns:p14="http://schemas.microsoft.com/office/powerpoint/2010/main" val="2784055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111250" y="342900"/>
            <a:ext cx="11080750" cy="957263"/>
          </a:xfrm>
          <a:prstGeom prst="rect">
            <a:avLst/>
          </a:prstGeom>
        </p:spPr>
        <p:txBody>
          <a:bodyPr/>
          <a:lstStyle/>
          <a:p>
            <a:r>
              <a:rPr lang="en-US" dirty="0"/>
              <a:t>Persistent Disks and Highly Durable</a:t>
            </a:r>
          </a:p>
        </p:txBody>
      </p:sp>
      <p:sp>
        <p:nvSpPr>
          <p:cNvPr id="5" name="Rectangle 4"/>
          <p:cNvSpPr/>
          <p:nvPr/>
        </p:nvSpPr>
        <p:spPr bwMode="auto">
          <a:xfrm>
            <a:off x="7028713" y="3217739"/>
            <a:ext cx="4653834" cy="3240858"/>
          </a:xfrm>
          <a:prstGeom prst="rect">
            <a:avLst/>
          </a:prstGeom>
          <a:solidFill>
            <a:schemeClr val="accent3"/>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933"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 Azure </a:t>
            </a: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Storage</a:t>
            </a:r>
          </a:p>
        </p:txBody>
      </p:sp>
      <p:sp>
        <p:nvSpPr>
          <p:cNvPr id="6" name="Rectangle 5"/>
          <p:cNvSpPr/>
          <p:nvPr/>
        </p:nvSpPr>
        <p:spPr bwMode="auto">
          <a:xfrm>
            <a:off x="509458" y="1278340"/>
            <a:ext cx="3752921" cy="2442016"/>
          </a:xfrm>
          <a:prstGeom prst="rect">
            <a:avLst/>
          </a:prstGeom>
          <a:solidFill>
            <a:schemeClr val="accent2"/>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666"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 Azure </a:t>
            </a: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Storage </a:t>
            </a:r>
            <a:r>
              <a:rPr lang="en-US" sz="3199"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10" name="Freeform 79"/>
          <p:cNvSpPr>
            <a:spLocks noEditPoints="1"/>
          </p:cNvSpPr>
          <p:nvPr/>
        </p:nvSpPr>
        <p:spPr bwMode="black">
          <a:xfrm>
            <a:off x="9015544"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2" name="Freeform 79"/>
          <p:cNvSpPr>
            <a:spLocks noEditPoints="1"/>
          </p:cNvSpPr>
          <p:nvPr/>
        </p:nvSpPr>
        <p:spPr bwMode="black">
          <a:xfrm>
            <a:off x="10061311"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3" name="Freeform 79"/>
          <p:cNvSpPr>
            <a:spLocks noEditPoints="1"/>
          </p:cNvSpPr>
          <p:nvPr/>
        </p:nvSpPr>
        <p:spPr bwMode="black">
          <a:xfrm>
            <a:off x="10061311"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6" name="Freeform 79"/>
          <p:cNvSpPr>
            <a:spLocks noEditPoints="1"/>
          </p:cNvSpPr>
          <p:nvPr/>
        </p:nvSpPr>
        <p:spPr bwMode="black">
          <a:xfrm>
            <a:off x="1622552"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7" name="Freeform 79"/>
          <p:cNvSpPr>
            <a:spLocks noEditPoints="1"/>
          </p:cNvSpPr>
          <p:nvPr/>
        </p:nvSpPr>
        <p:spPr bwMode="black">
          <a:xfrm>
            <a:off x="1622552"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9" name="Freeform 79"/>
          <p:cNvSpPr>
            <a:spLocks noEditPoints="1"/>
          </p:cNvSpPr>
          <p:nvPr/>
        </p:nvSpPr>
        <p:spPr bwMode="black">
          <a:xfrm>
            <a:off x="2198589"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cxnSp>
        <p:nvCxnSpPr>
          <p:cNvPr id="26" name="Straight Connector 25"/>
          <p:cNvCxnSpPr/>
          <p:nvPr/>
        </p:nvCxnSpPr>
        <p:spPr>
          <a:xfrm>
            <a:off x="8309863" y="4565998"/>
            <a:ext cx="1045766" cy="32234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309861" y="4565990"/>
            <a:ext cx="0" cy="31463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145381" y="2467475"/>
            <a:ext cx="4824397" cy="1995721"/>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573245" y="1747752"/>
            <a:ext cx="201384"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961954" y="2000987"/>
            <a:ext cx="0" cy="17755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33" idx="3"/>
          </p:cNvCxnSpPr>
          <p:nvPr/>
        </p:nvCxnSpPr>
        <p:spPr>
          <a:xfrm flipV="1">
            <a:off x="2326780" y="4531637"/>
            <a:ext cx="5643004" cy="609543"/>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Freeform 79"/>
          <p:cNvSpPr>
            <a:spLocks noEditPoints="1"/>
          </p:cNvSpPr>
          <p:nvPr/>
        </p:nvSpPr>
        <p:spPr bwMode="black">
          <a:xfrm>
            <a:off x="2774627"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8" name="Freeform 79"/>
          <p:cNvSpPr>
            <a:spLocks noEditPoints="1"/>
          </p:cNvSpPr>
          <p:nvPr/>
        </p:nvSpPr>
        <p:spPr bwMode="black">
          <a:xfrm>
            <a:off x="2198589"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20" name="Freeform 79"/>
          <p:cNvSpPr>
            <a:spLocks noEditPoints="1"/>
          </p:cNvSpPr>
          <p:nvPr/>
        </p:nvSpPr>
        <p:spPr bwMode="black">
          <a:xfrm>
            <a:off x="2774627"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8" name="Freeform 79"/>
          <p:cNvSpPr>
            <a:spLocks noEditPoints="1"/>
          </p:cNvSpPr>
          <p:nvPr/>
        </p:nvSpPr>
        <p:spPr bwMode="black">
          <a:xfrm>
            <a:off x="7969779"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9" name="Freeform 79"/>
          <p:cNvSpPr>
            <a:spLocks noEditPoints="1"/>
          </p:cNvSpPr>
          <p:nvPr/>
        </p:nvSpPr>
        <p:spPr bwMode="black">
          <a:xfrm>
            <a:off x="7969779"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1" name="Freeform 79"/>
          <p:cNvSpPr>
            <a:spLocks noEditPoints="1"/>
          </p:cNvSpPr>
          <p:nvPr/>
        </p:nvSpPr>
        <p:spPr bwMode="black">
          <a:xfrm>
            <a:off x="9015544"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33" name="Rectangle 32"/>
          <p:cNvSpPr/>
          <p:nvPr/>
        </p:nvSpPr>
        <p:spPr bwMode="auto">
          <a:xfrm>
            <a:off x="509457" y="3833928"/>
            <a:ext cx="1817323" cy="2614503"/>
          </a:xfrm>
          <a:prstGeom prst="rect">
            <a:avLst/>
          </a:prstGeom>
          <a:solidFill>
            <a:schemeClr val="accent2"/>
          </a:solidFill>
          <a:ln w="9525" cap="flat" cmpd="sng" algn="ctr">
            <a:noFill/>
            <a:prstDash val="solid"/>
            <a:headEnd type="none" w="med" len="med"/>
            <a:tailEnd type="none" w="med" len="med"/>
          </a:ln>
          <a:effectLst/>
        </p:spPr>
        <p:txBody>
          <a:bodyPr vert="horz" wrap="square" lIns="91428" tIns="91428" rIns="91428" bIns="91428" numCol="1" rtlCol="0" anchor="b" anchorCtr="0" compatLnSpc="1">
            <a:prstTxWarp prst="textNoShape">
              <a:avLst/>
            </a:prstTxWarp>
          </a:bodyPr>
          <a:lstStyle/>
          <a:p>
            <a:pPr>
              <a:lnSpc>
                <a:spcPct val="90000"/>
              </a:lnSpc>
              <a:buSzPct val="90000"/>
            </a:pPr>
            <a:r>
              <a:rPr lang="en-US" altLang="zh-CN" sz="2666"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a:t>
            </a:r>
          </a:p>
          <a:p>
            <a:pPr>
              <a:lnSpc>
                <a:spcPct val="90000"/>
              </a:lnSpc>
              <a:buSzPct val="90000"/>
            </a:pPr>
            <a:r>
              <a:rPr lang="en-US" sz="2666"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Machine</a:t>
            </a:r>
            <a:endPar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35" name="Freeform 128"/>
          <p:cNvSpPr>
            <a:spLocks noChangeAspect="1"/>
          </p:cNvSpPr>
          <p:nvPr/>
        </p:nvSpPr>
        <p:spPr bwMode="black">
          <a:xfrm>
            <a:off x="659389" y="4412557"/>
            <a:ext cx="1509166" cy="83368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278575" y="4653174"/>
            <a:ext cx="270794" cy="447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8" name="Group 37"/>
          <p:cNvGrpSpPr/>
          <p:nvPr/>
        </p:nvGrpSpPr>
        <p:grpSpPr>
          <a:xfrm>
            <a:off x="2445056" y="3833928"/>
            <a:ext cx="1817323" cy="2614503"/>
            <a:chOff x="2443468" y="3658616"/>
            <a:chExt cx="1817322" cy="2615184"/>
          </a:xfrm>
        </p:grpSpPr>
        <p:sp>
          <p:nvSpPr>
            <p:cNvPr id="40" name="Rectangle 39"/>
            <p:cNvSpPr/>
            <p:nvPr/>
          </p:nvSpPr>
          <p:spPr bwMode="auto">
            <a:xfrm>
              <a:off x="2443468" y="3658616"/>
              <a:ext cx="1817322" cy="2615184"/>
            </a:xfrm>
            <a:prstGeom prst="rect">
              <a:avLst/>
            </a:prstGeom>
            <a:solidFill>
              <a:schemeClr val="accent2"/>
            </a:solidFill>
            <a:ln w="9525" cap="flat" cmpd="sng" algn="ctr">
              <a:noFill/>
              <a:prstDash val="solid"/>
              <a:headEnd type="none" w="med" len="med"/>
              <a:tailEnd type="none" w="med" len="med"/>
            </a:ln>
            <a:effectLst/>
          </p:spPr>
          <p:txBody>
            <a:bodyPr vert="horz" wrap="square" lIns="121888" tIns="121888" rIns="121888" bIns="121888" numCol="1" rtlCol="0" anchor="b" anchorCtr="0" compatLnSpc="1">
              <a:prstTxWarp prst="textNoShape">
                <a:avLst/>
              </a:prstTxWarp>
            </a:bodyPr>
            <a:lstStyle/>
            <a:p>
              <a:pPr>
                <a:lnSpc>
                  <a:spcPct val="90000"/>
                </a:lnSpc>
                <a:buSzPct val="90000"/>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41" name="Freeform 128"/>
            <p:cNvSpPr>
              <a:spLocks noChangeAspect="1"/>
            </p:cNvSpPr>
            <p:nvPr/>
          </p:nvSpPr>
          <p:spPr bwMode="black">
            <a:xfrm>
              <a:off x="2633167" y="4199680"/>
              <a:ext cx="1509165" cy="83390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3252353" y="4440360"/>
              <a:ext cx="270794" cy="44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3" name="Multiply 42"/>
          <p:cNvSpPr/>
          <p:nvPr/>
        </p:nvSpPr>
        <p:spPr bwMode="auto">
          <a:xfrm>
            <a:off x="446573" y="3885691"/>
            <a:ext cx="1982392" cy="1982392"/>
          </a:xfrm>
          <a:prstGeom prst="mathMultiply">
            <a:avLst/>
          </a:prstGeom>
          <a:solidFill>
            <a:schemeClr val="bg1"/>
          </a:solidFill>
          <a:ln w="285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46" tIns="60923" rIns="121846" bIns="60923" numCol="1" rtlCol="0" anchor="ctr" anchorCtr="0" compatLnSpc="1">
            <a:prstTxWarp prst="textNoShape">
              <a:avLst/>
            </a:prstTxWarp>
          </a:bodyPr>
          <a:lstStyle/>
          <a:p>
            <a:pPr algn="ctr" defTabSz="1218139" fontAlgn="base">
              <a:spcBef>
                <a:spcPct val="0"/>
              </a:spcBef>
              <a:spcAft>
                <a:spcPct val="0"/>
              </a:spcAft>
            </a:pPr>
            <a:endParaRPr lang="en-US" sz="2933" dirty="0">
              <a:gradFill>
                <a:gsLst>
                  <a:gs pos="0">
                    <a:srgbClr val="FFFFFF"/>
                  </a:gs>
                  <a:gs pos="100000">
                    <a:srgbClr val="FFFFFF"/>
                  </a:gs>
                </a:gsLst>
                <a:lin ang="5400000" scaled="0"/>
              </a:gradFill>
            </a:endParaRPr>
          </a:p>
        </p:txBody>
      </p:sp>
      <p:cxnSp>
        <p:nvCxnSpPr>
          <p:cNvPr id="44" name="Straight Connector 43"/>
          <p:cNvCxnSpPr>
            <a:stCxn id="40" idx="3"/>
            <a:endCxn id="8" idx="10"/>
          </p:cNvCxnSpPr>
          <p:nvPr/>
        </p:nvCxnSpPr>
        <p:spPr>
          <a:xfrm flipV="1">
            <a:off x="4262379" y="4525055"/>
            <a:ext cx="3780681" cy="616125"/>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53151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par>
                          <p:cTn id="30" fill="hold">
                            <p:stCondLst>
                              <p:cond delay="1000"/>
                            </p:stCondLst>
                            <p:childTnLst>
                              <p:par>
                                <p:cTn id="31" presetID="19" presetClass="emph" presetSubtype="0" fill="remove" grpId="1" nodeType="afterEffect">
                                  <p:stCondLst>
                                    <p:cond delay="0"/>
                                  </p:stCondLst>
                                  <p:childTnLst>
                                    <p:animClr clrSpc="rgb" dir="cw">
                                      <p:cBhvr override="childStyle">
                                        <p:cTn id="32" dur="2000" fill="hold"/>
                                        <p:tgtEl>
                                          <p:spTgt spid="8"/>
                                        </p:tgtEl>
                                        <p:attrNameLst>
                                          <p:attrName>style.color</p:attrName>
                                        </p:attrNameLst>
                                      </p:cBhvr>
                                      <p:to>
                                        <a:schemeClr val="accent1"/>
                                      </p:to>
                                    </p:animClr>
                                    <p:animClr clrSpc="rgb" dir="cw">
                                      <p:cBhvr>
                                        <p:cTn id="33" dur="2000" fill="hold"/>
                                        <p:tgtEl>
                                          <p:spTgt spid="8"/>
                                        </p:tgtEl>
                                        <p:attrNameLst>
                                          <p:attrName>fillcolor</p:attrName>
                                        </p:attrNameLst>
                                      </p:cBhvr>
                                      <p:to>
                                        <a:schemeClr val="accent1"/>
                                      </p:to>
                                    </p:animClr>
                                    <p:set>
                                      <p:cBhvr>
                                        <p:cTn id="34" dur="2000" fill="hold"/>
                                        <p:tgtEl>
                                          <p:spTgt spid="8"/>
                                        </p:tgtEl>
                                        <p:attrNameLst>
                                          <p:attrName>fill.type</p:attrName>
                                        </p:attrNameLst>
                                      </p:cBhvr>
                                      <p:to>
                                        <p:strVal val="solid"/>
                                      </p:to>
                                    </p:set>
                                    <p:set>
                                      <p:cBhvr>
                                        <p:cTn id="35" dur="2000" fill="hold"/>
                                        <p:tgtEl>
                                          <p:spTgt spid="8"/>
                                        </p:tgtEl>
                                        <p:attrNameLst>
                                          <p:attrName>fill.on</p:attrName>
                                        </p:attrNameLst>
                                      </p:cBhvr>
                                      <p:to>
                                        <p:strVal val="true"/>
                                      </p:to>
                                    </p:set>
                                  </p:childTnLst>
                                </p:cTn>
                              </p:par>
                            </p:childTnLst>
                          </p:cTn>
                        </p:par>
                        <p:par>
                          <p:cTn id="36" fill="hold">
                            <p:stCondLst>
                              <p:cond delay="3000"/>
                            </p:stCondLst>
                            <p:childTnLst>
                              <p:par>
                                <p:cTn id="37" presetID="22" presetClass="entr" presetSubtype="1" fill="hold" nodeType="after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wipe(up)">
                                      <p:cBhvr>
                                        <p:cTn id="39" dur="500"/>
                                        <p:tgtEl>
                                          <p:spTgt spid="31"/>
                                        </p:tgtEl>
                                      </p:cBhvr>
                                    </p:animEffect>
                                  </p:childTnLst>
                                </p:cTn>
                              </p:par>
                              <p:par>
                                <p:cTn id="40" presetID="22" presetClass="entr" presetSubtype="1"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up)">
                                      <p:cBhvr>
                                        <p:cTn id="42" dur="500"/>
                                        <p:tgtEl>
                                          <p:spTgt spid="26"/>
                                        </p:tgtEl>
                                      </p:cBhvr>
                                    </p:animEffect>
                                  </p:childTnLst>
                                </p:cTn>
                              </p:par>
                            </p:childTnLst>
                          </p:cTn>
                        </p:par>
                        <p:par>
                          <p:cTn id="43" fill="hold">
                            <p:stCondLst>
                              <p:cond delay="3500"/>
                            </p:stCondLst>
                            <p:childTnLst>
                              <p:par>
                                <p:cTn id="44" presetID="19" presetClass="emph" presetSubtype="0" fill="remove" grpId="0" nodeType="afterEffect">
                                  <p:stCondLst>
                                    <p:cond delay="0"/>
                                  </p:stCondLst>
                                  <p:childTnLst>
                                    <p:animClr clrSpc="rgb" dir="cw">
                                      <p:cBhvr override="childStyle">
                                        <p:cTn id="45" dur="2000" fill="hold"/>
                                        <p:tgtEl>
                                          <p:spTgt spid="9"/>
                                        </p:tgtEl>
                                        <p:attrNameLst>
                                          <p:attrName>style.color</p:attrName>
                                        </p:attrNameLst>
                                      </p:cBhvr>
                                      <p:to>
                                        <a:schemeClr val="accent1"/>
                                      </p:to>
                                    </p:animClr>
                                    <p:animClr clrSpc="rgb" dir="cw">
                                      <p:cBhvr>
                                        <p:cTn id="46" dur="2000" fill="hold"/>
                                        <p:tgtEl>
                                          <p:spTgt spid="9"/>
                                        </p:tgtEl>
                                        <p:attrNameLst>
                                          <p:attrName>fillcolor</p:attrName>
                                        </p:attrNameLst>
                                      </p:cBhvr>
                                      <p:to>
                                        <a:schemeClr val="accent1"/>
                                      </p:to>
                                    </p:animClr>
                                    <p:set>
                                      <p:cBhvr>
                                        <p:cTn id="47" dur="2000" fill="hold"/>
                                        <p:tgtEl>
                                          <p:spTgt spid="9"/>
                                        </p:tgtEl>
                                        <p:attrNameLst>
                                          <p:attrName>fill.type</p:attrName>
                                        </p:attrNameLst>
                                      </p:cBhvr>
                                      <p:to>
                                        <p:strVal val="solid"/>
                                      </p:to>
                                    </p:set>
                                    <p:set>
                                      <p:cBhvr>
                                        <p:cTn id="48" dur="2000" fill="hold"/>
                                        <p:tgtEl>
                                          <p:spTgt spid="9"/>
                                        </p:tgtEl>
                                        <p:attrNameLst>
                                          <p:attrName>fill.on</p:attrName>
                                        </p:attrNameLst>
                                      </p:cBhvr>
                                      <p:to>
                                        <p:strVal val="true"/>
                                      </p:to>
                                    </p:set>
                                  </p:childTnLst>
                                </p:cTn>
                              </p:par>
                              <p:par>
                                <p:cTn id="49" presetID="19" presetClass="emph" presetSubtype="0" fill="remove" grpId="0" nodeType="withEffect">
                                  <p:stCondLst>
                                    <p:cond delay="0"/>
                                  </p:stCondLst>
                                  <p:childTnLst>
                                    <p:animClr clrSpc="rgb" dir="cw">
                                      <p:cBhvr override="childStyle">
                                        <p:cTn id="50" dur="2000" fill="hold"/>
                                        <p:tgtEl>
                                          <p:spTgt spid="11"/>
                                        </p:tgtEl>
                                        <p:attrNameLst>
                                          <p:attrName>style.color</p:attrName>
                                        </p:attrNameLst>
                                      </p:cBhvr>
                                      <p:to>
                                        <a:schemeClr val="accent1"/>
                                      </p:to>
                                    </p:animClr>
                                    <p:animClr clrSpc="rgb" dir="cw">
                                      <p:cBhvr>
                                        <p:cTn id="51" dur="2000" fill="hold"/>
                                        <p:tgtEl>
                                          <p:spTgt spid="11"/>
                                        </p:tgtEl>
                                        <p:attrNameLst>
                                          <p:attrName>fillcolor</p:attrName>
                                        </p:attrNameLst>
                                      </p:cBhvr>
                                      <p:to>
                                        <a:schemeClr val="accent1"/>
                                      </p:to>
                                    </p:animClr>
                                    <p:set>
                                      <p:cBhvr>
                                        <p:cTn id="52" dur="2000" fill="hold"/>
                                        <p:tgtEl>
                                          <p:spTgt spid="11"/>
                                        </p:tgtEl>
                                        <p:attrNameLst>
                                          <p:attrName>fill.type</p:attrName>
                                        </p:attrNameLst>
                                      </p:cBhvr>
                                      <p:to>
                                        <p:strVal val="solid"/>
                                      </p:to>
                                    </p:set>
                                    <p:set>
                                      <p:cBhvr>
                                        <p:cTn id="53" dur="2000" fill="hold"/>
                                        <p:tgtEl>
                                          <p:spTgt spid="11"/>
                                        </p:tgtEl>
                                        <p:attrNameLst>
                                          <p:attrName>fill.on</p:attrName>
                                        </p:attrNameLst>
                                      </p:cBhvr>
                                      <p:to>
                                        <p:strVal val="tru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right)">
                                      <p:cBhvr>
                                        <p:cTn id="58" dur="1000"/>
                                        <p:tgtEl>
                                          <p:spTgt spid="3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par>
                                <p:cTn id="68" presetID="10" presetClass="entr" presetSubtype="0" fill="hold" grpId="1"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1"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par>
                                <p:cTn id="74" presetID="10" presetClass="entr" presetSubtype="0" fill="hold" grpId="1"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500"/>
                                        <p:tgtEl>
                                          <p:spTgt spid="6"/>
                                        </p:tgtEl>
                                      </p:cBhvr>
                                    </p:animEffect>
                                  </p:childTnLst>
                                </p:cTn>
                              </p:par>
                            </p:childTnLst>
                          </p:cTn>
                        </p:par>
                        <p:par>
                          <p:cTn id="80" fill="hold">
                            <p:stCondLst>
                              <p:cond delay="1000"/>
                            </p:stCondLst>
                            <p:childTnLst>
                              <p:par>
                                <p:cTn id="81" presetID="22" presetClass="entr" presetSubtype="1" fill="hold" nodeType="after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wipe(up)">
                                      <p:cBhvr>
                                        <p:cTn id="83" dur="500"/>
                                        <p:tgtEl>
                                          <p:spTgt spid="39"/>
                                        </p:tgtEl>
                                      </p:cBhvr>
                                    </p:animEffect>
                                  </p:childTnLst>
                                </p:cTn>
                              </p:par>
                              <p:par>
                                <p:cTn id="84" presetID="22" presetClass="entr" presetSubtype="1" fill="hold" nodeType="with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wipe(up)">
                                      <p:cBhvr>
                                        <p:cTn id="86" dur="500"/>
                                        <p:tgtEl>
                                          <p:spTgt spid="36"/>
                                        </p:tgtEl>
                                      </p:cBhvr>
                                    </p:animEffect>
                                  </p:childTnLst>
                                </p:cTn>
                              </p:par>
                            </p:childTnLst>
                          </p:cTn>
                        </p:par>
                        <p:par>
                          <p:cTn id="87" fill="hold">
                            <p:stCondLst>
                              <p:cond delay="1500"/>
                            </p:stCondLst>
                            <p:childTnLst>
                              <p:par>
                                <p:cTn id="88" presetID="19" presetClass="emph" presetSubtype="0" fill="remove" grpId="0" nodeType="afterEffect">
                                  <p:stCondLst>
                                    <p:cond delay="0"/>
                                  </p:stCondLst>
                                  <p:childTnLst>
                                    <p:animClr clrSpc="rgb" dir="cw">
                                      <p:cBhvr override="childStyle">
                                        <p:cTn id="89" dur="2000" fill="hold"/>
                                        <p:tgtEl>
                                          <p:spTgt spid="20"/>
                                        </p:tgtEl>
                                        <p:attrNameLst>
                                          <p:attrName>style.color</p:attrName>
                                        </p:attrNameLst>
                                      </p:cBhvr>
                                      <p:to>
                                        <a:schemeClr val="accent1"/>
                                      </p:to>
                                    </p:animClr>
                                    <p:animClr clrSpc="rgb" dir="cw">
                                      <p:cBhvr>
                                        <p:cTn id="90" dur="2000" fill="hold"/>
                                        <p:tgtEl>
                                          <p:spTgt spid="20"/>
                                        </p:tgtEl>
                                        <p:attrNameLst>
                                          <p:attrName>fillcolor</p:attrName>
                                        </p:attrNameLst>
                                      </p:cBhvr>
                                      <p:to>
                                        <a:schemeClr val="accent1"/>
                                      </p:to>
                                    </p:animClr>
                                    <p:set>
                                      <p:cBhvr>
                                        <p:cTn id="91" dur="2000" fill="hold"/>
                                        <p:tgtEl>
                                          <p:spTgt spid="20"/>
                                        </p:tgtEl>
                                        <p:attrNameLst>
                                          <p:attrName>fill.type</p:attrName>
                                        </p:attrNameLst>
                                      </p:cBhvr>
                                      <p:to>
                                        <p:strVal val="solid"/>
                                      </p:to>
                                    </p:set>
                                    <p:set>
                                      <p:cBhvr>
                                        <p:cTn id="92" dur="2000" fill="hold"/>
                                        <p:tgtEl>
                                          <p:spTgt spid="20"/>
                                        </p:tgtEl>
                                        <p:attrNameLst>
                                          <p:attrName>fill.on</p:attrName>
                                        </p:attrNameLst>
                                      </p:cBhvr>
                                      <p:to>
                                        <p:strVal val="true"/>
                                      </p:to>
                                    </p:set>
                                  </p:childTnLst>
                                </p:cTn>
                              </p:par>
                              <p:par>
                                <p:cTn id="93" presetID="19" presetClass="emph" presetSubtype="0" fill="remove" grpId="0" nodeType="withEffect">
                                  <p:stCondLst>
                                    <p:cond delay="0"/>
                                  </p:stCondLst>
                                  <p:childTnLst>
                                    <p:animClr clrSpc="rgb" dir="cw">
                                      <p:cBhvr override="childStyle">
                                        <p:cTn id="94" dur="2000" fill="hold"/>
                                        <p:tgtEl>
                                          <p:spTgt spid="18"/>
                                        </p:tgtEl>
                                        <p:attrNameLst>
                                          <p:attrName>style.color</p:attrName>
                                        </p:attrNameLst>
                                      </p:cBhvr>
                                      <p:to>
                                        <a:schemeClr val="accent1"/>
                                      </p:to>
                                    </p:animClr>
                                    <p:animClr clrSpc="rgb" dir="cw">
                                      <p:cBhvr>
                                        <p:cTn id="95" dur="2000" fill="hold"/>
                                        <p:tgtEl>
                                          <p:spTgt spid="18"/>
                                        </p:tgtEl>
                                        <p:attrNameLst>
                                          <p:attrName>fillcolor</p:attrName>
                                        </p:attrNameLst>
                                      </p:cBhvr>
                                      <p:to>
                                        <a:schemeClr val="accent1"/>
                                      </p:to>
                                    </p:animClr>
                                    <p:set>
                                      <p:cBhvr>
                                        <p:cTn id="96" dur="2000" fill="hold"/>
                                        <p:tgtEl>
                                          <p:spTgt spid="18"/>
                                        </p:tgtEl>
                                        <p:attrNameLst>
                                          <p:attrName>fill.type</p:attrName>
                                        </p:attrNameLst>
                                      </p:cBhvr>
                                      <p:to>
                                        <p:strVal val="solid"/>
                                      </p:to>
                                    </p:set>
                                    <p:set>
                                      <p:cBhvr>
                                        <p:cTn id="97" dur="2000" fill="hold"/>
                                        <p:tgtEl>
                                          <p:spTgt spid="18"/>
                                        </p:tgtEl>
                                        <p:attrNameLst>
                                          <p:attrName>fill.on</p:attrName>
                                        </p:attrNameLst>
                                      </p:cBhvr>
                                      <p:to>
                                        <p:strVal val="true"/>
                                      </p:to>
                                    </p:set>
                                  </p:childTnLst>
                                </p:cTn>
                              </p:par>
                              <p:par>
                                <p:cTn id="98" presetID="19" presetClass="emph" presetSubtype="0" fill="remove" grpId="0" nodeType="withEffect">
                                  <p:stCondLst>
                                    <p:cond delay="0"/>
                                  </p:stCondLst>
                                  <p:childTnLst>
                                    <p:animClr clrSpc="rgb" dir="cw">
                                      <p:cBhvr override="childStyle">
                                        <p:cTn id="99" dur="2000" fill="hold"/>
                                        <p:tgtEl>
                                          <p:spTgt spid="21"/>
                                        </p:tgtEl>
                                        <p:attrNameLst>
                                          <p:attrName>style.color</p:attrName>
                                        </p:attrNameLst>
                                      </p:cBhvr>
                                      <p:to>
                                        <a:schemeClr val="accent1"/>
                                      </p:to>
                                    </p:animClr>
                                    <p:animClr clrSpc="rgb" dir="cw">
                                      <p:cBhvr>
                                        <p:cTn id="100" dur="2000" fill="hold"/>
                                        <p:tgtEl>
                                          <p:spTgt spid="21"/>
                                        </p:tgtEl>
                                        <p:attrNameLst>
                                          <p:attrName>fillcolor</p:attrName>
                                        </p:attrNameLst>
                                      </p:cBhvr>
                                      <p:to>
                                        <a:schemeClr val="accent1"/>
                                      </p:to>
                                    </p:animClr>
                                    <p:set>
                                      <p:cBhvr>
                                        <p:cTn id="101" dur="2000" fill="hold"/>
                                        <p:tgtEl>
                                          <p:spTgt spid="21"/>
                                        </p:tgtEl>
                                        <p:attrNameLst>
                                          <p:attrName>fill.type</p:attrName>
                                        </p:attrNameLst>
                                      </p:cBhvr>
                                      <p:to>
                                        <p:strVal val="solid"/>
                                      </p:to>
                                    </p:set>
                                    <p:set>
                                      <p:cBhvr>
                                        <p:cTn id="102" dur="2000" fill="hold"/>
                                        <p:tgtEl>
                                          <p:spTgt spid="21"/>
                                        </p:tgtEl>
                                        <p:attrNameLst>
                                          <p:attrName>fill.on</p:attrName>
                                        </p:attrNameLst>
                                      </p:cBhvr>
                                      <p:to>
                                        <p:strVal val="true"/>
                                      </p:to>
                                    </p:set>
                                  </p:childTnLst>
                                </p:cTn>
                              </p:par>
                            </p:childTnLst>
                          </p:cTn>
                        </p:par>
                      </p:childTnLst>
                    </p:cTn>
                  </p:par>
                  <p:par>
                    <p:cTn id="103" fill="hold">
                      <p:stCondLst>
                        <p:cond delay="indefinite"/>
                      </p:stCondLst>
                      <p:childTnLst>
                        <p:par>
                          <p:cTn id="104" fill="hold">
                            <p:stCondLst>
                              <p:cond delay="0"/>
                            </p:stCondLst>
                            <p:childTnLst>
                              <p:par>
                                <p:cTn id="105" presetID="19" presetClass="emph" presetSubtype="0" fill="hold" grpId="0" nodeType="clickEffect">
                                  <p:stCondLst>
                                    <p:cond delay="0"/>
                                  </p:stCondLst>
                                  <p:childTnLst>
                                    <p:animClr clrSpc="rgb" dir="cw">
                                      <p:cBhvr override="childStyle">
                                        <p:cTn id="106" dur="2000" fill="hold"/>
                                        <p:tgtEl>
                                          <p:spTgt spid="33"/>
                                        </p:tgtEl>
                                        <p:attrNameLst>
                                          <p:attrName>style.color</p:attrName>
                                        </p:attrNameLst>
                                      </p:cBhvr>
                                      <p:to>
                                        <a:srgbClr val="FF0000"/>
                                      </p:to>
                                    </p:animClr>
                                    <p:animClr clrSpc="rgb" dir="cw">
                                      <p:cBhvr>
                                        <p:cTn id="107" dur="2000" fill="hold"/>
                                        <p:tgtEl>
                                          <p:spTgt spid="33"/>
                                        </p:tgtEl>
                                        <p:attrNameLst>
                                          <p:attrName>fillcolor</p:attrName>
                                        </p:attrNameLst>
                                      </p:cBhvr>
                                      <p:to>
                                        <a:srgbClr val="FF0000"/>
                                      </p:to>
                                    </p:animClr>
                                    <p:set>
                                      <p:cBhvr>
                                        <p:cTn id="108" dur="2000" fill="hold"/>
                                        <p:tgtEl>
                                          <p:spTgt spid="33"/>
                                        </p:tgtEl>
                                        <p:attrNameLst>
                                          <p:attrName>fill.type</p:attrName>
                                        </p:attrNameLst>
                                      </p:cBhvr>
                                      <p:to>
                                        <p:strVal val="solid"/>
                                      </p:to>
                                    </p:set>
                                    <p:set>
                                      <p:cBhvr>
                                        <p:cTn id="109" dur="2000" fill="hold"/>
                                        <p:tgtEl>
                                          <p:spTgt spid="33"/>
                                        </p:tgtEl>
                                        <p:attrNameLst>
                                          <p:attrName>fill.on</p:attrName>
                                        </p:attrNameLst>
                                      </p:cBhvr>
                                      <p:to>
                                        <p:strVal val="true"/>
                                      </p:to>
                                    </p:set>
                                  </p:childTnLst>
                                </p:cTn>
                              </p:par>
                              <p:par>
                                <p:cTn id="110" presetID="10" presetClass="entr" presetSubtype="0" fill="hold" grpId="1" nodeType="withEffect">
                                  <p:stCondLst>
                                    <p:cond delay="0"/>
                                  </p:stCondLst>
                                  <p:childTnLst>
                                    <p:set>
                                      <p:cBhvr>
                                        <p:cTn id="111" dur="1" fill="hold">
                                          <p:stCondLst>
                                            <p:cond delay="0"/>
                                          </p:stCondLst>
                                        </p:cTn>
                                        <p:tgtEl>
                                          <p:spTgt spid="43"/>
                                        </p:tgtEl>
                                        <p:attrNameLst>
                                          <p:attrName>style.visibility</p:attrName>
                                        </p:attrNameLst>
                                      </p:cBhvr>
                                      <p:to>
                                        <p:strVal val="visible"/>
                                      </p:to>
                                    </p:set>
                                    <p:animEffect transition="in" filter="fade">
                                      <p:cBhvr>
                                        <p:cTn id="112" dur="500"/>
                                        <p:tgtEl>
                                          <p:spTgt spid="43"/>
                                        </p:tgtEl>
                                      </p:cBhvr>
                                    </p:animEffect>
                                  </p:childTnLst>
                                </p:cTn>
                              </p:par>
                            </p:childTnLst>
                          </p:cTn>
                        </p:par>
                        <p:par>
                          <p:cTn id="113" fill="hold">
                            <p:stCondLst>
                              <p:cond delay="2000"/>
                            </p:stCondLst>
                            <p:childTnLst>
                              <p:par>
                                <p:cTn id="114" presetID="10" presetClass="exit" presetSubtype="0" fill="hold" grpId="1" nodeType="afterEffect">
                                  <p:stCondLst>
                                    <p:cond delay="0"/>
                                  </p:stCondLst>
                                  <p:childTnLst>
                                    <p:animEffect transition="out" filter="fade">
                                      <p:cBhvr>
                                        <p:cTn id="115" dur="500"/>
                                        <p:tgtEl>
                                          <p:spTgt spid="33"/>
                                        </p:tgtEl>
                                      </p:cBhvr>
                                    </p:animEffect>
                                    <p:set>
                                      <p:cBhvr>
                                        <p:cTn id="116" dur="1" fill="hold">
                                          <p:stCondLst>
                                            <p:cond delay="499"/>
                                          </p:stCondLst>
                                        </p:cTn>
                                        <p:tgtEl>
                                          <p:spTgt spid="33"/>
                                        </p:tgtEl>
                                        <p:attrNameLst>
                                          <p:attrName>style.visibility</p:attrName>
                                        </p:attrNameLst>
                                      </p:cBhvr>
                                      <p:to>
                                        <p:strVal val="hidden"/>
                                      </p:to>
                                    </p:set>
                                  </p:childTnLst>
                                </p:cTn>
                              </p:par>
                              <p:par>
                                <p:cTn id="117" presetID="10" presetClass="exit" presetSubtype="0" fill="hold" grpId="0" nodeType="withEffect">
                                  <p:stCondLst>
                                    <p:cond delay="0"/>
                                  </p:stCondLst>
                                  <p:childTnLst>
                                    <p:animEffect transition="out" filter="fade">
                                      <p:cBhvr>
                                        <p:cTn id="118" dur="500"/>
                                        <p:tgtEl>
                                          <p:spTgt spid="43"/>
                                        </p:tgtEl>
                                      </p:cBhvr>
                                    </p:animEffect>
                                    <p:set>
                                      <p:cBhvr>
                                        <p:cTn id="119" dur="1" fill="hold">
                                          <p:stCondLst>
                                            <p:cond delay="499"/>
                                          </p:stCondLst>
                                        </p:cTn>
                                        <p:tgtEl>
                                          <p:spTgt spid="43"/>
                                        </p:tgtEl>
                                        <p:attrNameLst>
                                          <p:attrName>style.visibility</p:attrName>
                                        </p:attrNameLst>
                                      </p:cBhvr>
                                      <p:to>
                                        <p:strVal val="hidden"/>
                                      </p:to>
                                    </p:set>
                                  </p:childTnLst>
                                </p:cTn>
                              </p:par>
                              <p:par>
                                <p:cTn id="120" presetID="10" presetClass="exit" presetSubtype="0" fill="hold" nodeType="withEffect">
                                  <p:stCondLst>
                                    <p:cond delay="0"/>
                                  </p:stCondLst>
                                  <p:childTnLst>
                                    <p:animEffect transition="out" filter="fade">
                                      <p:cBhvr>
                                        <p:cTn id="121" dur="500"/>
                                        <p:tgtEl>
                                          <p:spTgt spid="49"/>
                                        </p:tgtEl>
                                      </p:cBhvr>
                                    </p:animEffect>
                                    <p:set>
                                      <p:cBhvr>
                                        <p:cTn id="122" dur="1" fill="hold">
                                          <p:stCondLst>
                                            <p:cond delay="499"/>
                                          </p:stCondLst>
                                        </p:cTn>
                                        <p:tgtEl>
                                          <p:spTgt spid="49"/>
                                        </p:tgtEl>
                                        <p:attrNameLst>
                                          <p:attrName>style.visibility</p:attrName>
                                        </p:attrNameLst>
                                      </p:cBhvr>
                                      <p:to>
                                        <p:strVal val="hidden"/>
                                      </p:to>
                                    </p:set>
                                  </p:childTnLst>
                                </p:cTn>
                              </p:par>
                              <p:par>
                                <p:cTn id="123" presetID="10" presetClass="exit" presetSubtype="0" fill="hold" grpId="0" nodeType="withEffect">
                                  <p:stCondLst>
                                    <p:cond delay="0"/>
                                  </p:stCondLst>
                                  <p:childTnLst>
                                    <p:animEffect transition="out" filter="fade">
                                      <p:cBhvr>
                                        <p:cTn id="124" dur="500"/>
                                        <p:tgtEl>
                                          <p:spTgt spid="35"/>
                                        </p:tgtEl>
                                      </p:cBhvr>
                                    </p:animEffect>
                                    <p:set>
                                      <p:cBhvr>
                                        <p:cTn id="125" dur="1" fill="hold">
                                          <p:stCondLst>
                                            <p:cond delay="499"/>
                                          </p:stCondLst>
                                        </p:cTn>
                                        <p:tgtEl>
                                          <p:spTgt spid="35"/>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500"/>
                                        <p:tgtEl>
                                          <p:spTgt spid="37"/>
                                        </p:tgtEl>
                                      </p:cBhvr>
                                    </p:animEffect>
                                    <p:set>
                                      <p:cBhvr>
                                        <p:cTn id="128" dur="1" fill="hold">
                                          <p:stCondLst>
                                            <p:cond delay="499"/>
                                          </p:stCondLst>
                                        </p:cTn>
                                        <p:tgtEl>
                                          <p:spTgt spid="37"/>
                                        </p:tgtEl>
                                        <p:attrNameLst>
                                          <p:attrName>style.visibility</p:attrName>
                                        </p:attrNameLst>
                                      </p:cBhvr>
                                      <p:to>
                                        <p:strVal val="hidden"/>
                                      </p:to>
                                    </p:set>
                                  </p:childTnLst>
                                </p:cTn>
                              </p:par>
                            </p:childTnLst>
                          </p:cTn>
                        </p:par>
                        <p:par>
                          <p:cTn id="129" fill="hold">
                            <p:stCondLst>
                              <p:cond delay="2500"/>
                            </p:stCondLst>
                            <p:childTnLst>
                              <p:par>
                                <p:cTn id="130" presetID="10" presetClass="entr" presetSubtype="0" fill="hold" nodeType="afterEffect">
                                  <p:stCondLst>
                                    <p:cond delay="0"/>
                                  </p:stCondLst>
                                  <p:childTnLst>
                                    <p:set>
                                      <p:cBhvr>
                                        <p:cTn id="131" dur="1" fill="hold">
                                          <p:stCondLst>
                                            <p:cond delay="0"/>
                                          </p:stCondLst>
                                        </p:cTn>
                                        <p:tgtEl>
                                          <p:spTgt spid="38"/>
                                        </p:tgtEl>
                                        <p:attrNameLst>
                                          <p:attrName>style.visibility</p:attrName>
                                        </p:attrNameLst>
                                      </p:cBhvr>
                                      <p:to>
                                        <p:strVal val="visible"/>
                                      </p:to>
                                    </p:set>
                                    <p:animEffect transition="in" filter="fade">
                                      <p:cBhvr>
                                        <p:cTn id="132" dur="500"/>
                                        <p:tgtEl>
                                          <p:spTgt spid="38"/>
                                        </p:tgtEl>
                                      </p:cBhvr>
                                    </p:animEffect>
                                  </p:childTnLst>
                                </p:cTn>
                              </p:par>
                            </p:childTnLst>
                          </p:cTn>
                        </p:par>
                        <p:par>
                          <p:cTn id="133" fill="hold">
                            <p:stCondLst>
                              <p:cond delay="3000"/>
                            </p:stCondLst>
                            <p:childTnLst>
                              <p:par>
                                <p:cTn id="134" presetID="22" presetClass="entr" presetSubtype="8" fill="hold" nodeType="afterEffect">
                                  <p:stCondLst>
                                    <p:cond delay="0"/>
                                  </p:stCondLst>
                                  <p:childTnLst>
                                    <p:set>
                                      <p:cBhvr>
                                        <p:cTn id="135" dur="1" fill="hold">
                                          <p:stCondLst>
                                            <p:cond delay="0"/>
                                          </p:stCondLst>
                                        </p:cTn>
                                        <p:tgtEl>
                                          <p:spTgt spid="44"/>
                                        </p:tgtEl>
                                        <p:attrNameLst>
                                          <p:attrName>style.visibility</p:attrName>
                                        </p:attrNameLst>
                                      </p:cBhvr>
                                      <p:to>
                                        <p:strVal val="visible"/>
                                      </p:to>
                                    </p:set>
                                    <p:animEffect transition="in" filter="wipe(left)">
                                      <p:cBhvr>
                                        <p:cTn id="13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2" grpId="0" animBg="1"/>
      <p:bldP spid="13" grpId="0" animBg="1"/>
      <p:bldP spid="16" grpId="0" animBg="1"/>
      <p:bldP spid="17" grpId="0" animBg="1"/>
      <p:bldP spid="19" grpId="0" animBg="1"/>
      <p:bldP spid="21" grpId="0" animBg="1"/>
      <p:bldP spid="21" grpId="1" animBg="1"/>
      <p:bldP spid="18" grpId="0" animBg="1"/>
      <p:bldP spid="18" grpId="1" animBg="1"/>
      <p:bldP spid="20" grpId="0" animBg="1"/>
      <p:bldP spid="20" grpId="1" animBg="1"/>
      <p:bldP spid="8" grpId="0" animBg="1"/>
      <p:bldP spid="8" grpId="1" animBg="1"/>
      <p:bldP spid="9" grpId="0" animBg="1"/>
      <p:bldP spid="9" grpId="1" animBg="1"/>
      <p:bldP spid="11" grpId="0" animBg="1"/>
      <p:bldP spid="11" grpId="1" animBg="1"/>
      <p:bldP spid="33" grpId="0" animBg="1"/>
      <p:bldP spid="33" grpId="1" animBg="1"/>
      <p:bldP spid="35" grpId="0" animBg="1"/>
      <p:bldP spid="43" grpId="0" animBg="1"/>
      <p:bldP spid="43"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rmAutofit/>
          </a:bodyPr>
          <a:lstStyle/>
          <a:p>
            <a:pPr algn="ctr"/>
            <a:r>
              <a:rPr lang="en-US" altLang="zh-CN" dirty="0"/>
              <a:t>Your service</a:t>
            </a:r>
            <a:endParaRPr lang="en-US" dirty="0"/>
          </a:p>
        </p:txBody>
      </p:sp>
    </p:spTree>
    <p:extLst>
      <p:ext uri="{BB962C8B-B14F-4D97-AF65-F5344CB8AC3E}">
        <p14:creationId xmlns:p14="http://schemas.microsoft.com/office/powerpoint/2010/main" val="88763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546F"/>
        </a:solidFill>
        <a:effectLst/>
      </p:bgPr>
    </p:bg>
    <p:spTree>
      <p:nvGrpSpPr>
        <p:cNvPr id="1" name=""/>
        <p:cNvGrpSpPr/>
        <p:nvPr/>
      </p:nvGrpSpPr>
      <p:grpSpPr>
        <a:xfrm>
          <a:off x="0" y="0"/>
          <a:ext cx="0" cy="0"/>
          <a:chOff x="0" y="0"/>
          <a:chExt cx="0" cy="0"/>
        </a:xfrm>
      </p:grpSpPr>
      <p:sp>
        <p:nvSpPr>
          <p:cNvPr id="2" name="TextBox 1"/>
          <p:cNvSpPr txBox="1"/>
          <p:nvPr/>
        </p:nvSpPr>
        <p:spPr>
          <a:xfrm>
            <a:off x="269240" y="2632443"/>
            <a:ext cx="11653522" cy="159311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9411" dirty="0">
                <a:gradFill>
                  <a:gsLst>
                    <a:gs pos="2917">
                      <a:srgbClr val="FFFFFF"/>
                    </a:gs>
                    <a:gs pos="30000">
                      <a:srgbClr val="FFFFFF"/>
                    </a:gs>
                  </a:gsLst>
                  <a:lin ang="5400000" scaled="0"/>
                </a:gradFill>
                <a:latin typeface="Segoe UI Light"/>
              </a:rPr>
              <a:t>Microsoft   		Linux</a:t>
            </a:r>
          </a:p>
        </p:txBody>
      </p:sp>
      <p:sp>
        <p:nvSpPr>
          <p:cNvPr id="3" name="Heart 2"/>
          <p:cNvSpPr/>
          <p:nvPr/>
        </p:nvSpPr>
        <p:spPr bwMode="auto">
          <a:xfrm>
            <a:off x="6394808" y="2756682"/>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solidFill>
                <a:srgbClr val="FF0000"/>
              </a:solidFill>
            </a:endParaRPr>
          </a:p>
        </p:txBody>
      </p:sp>
    </p:spTree>
    <p:extLst>
      <p:ext uri="{BB962C8B-B14F-4D97-AF65-F5344CB8AC3E}">
        <p14:creationId xmlns:p14="http://schemas.microsoft.com/office/powerpoint/2010/main" val="3233040442"/>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Service Level Agreements	</a:t>
            </a:r>
          </a:p>
        </p:txBody>
      </p:sp>
      <p:grpSp>
        <p:nvGrpSpPr>
          <p:cNvPr id="8" name="Group 7"/>
          <p:cNvGrpSpPr/>
          <p:nvPr/>
        </p:nvGrpSpPr>
        <p:grpSpPr>
          <a:xfrm>
            <a:off x="517952" y="1030455"/>
            <a:ext cx="11156097" cy="3393796"/>
            <a:chOff x="745166" y="1899135"/>
            <a:chExt cx="11156097" cy="3393796"/>
          </a:xfrm>
        </p:grpSpPr>
        <p:grpSp>
          <p:nvGrpSpPr>
            <p:cNvPr id="4" name="Group 3"/>
            <p:cNvGrpSpPr/>
            <p:nvPr/>
          </p:nvGrpSpPr>
          <p:grpSpPr bwMode="black">
            <a:xfrm>
              <a:off x="745166" y="1899135"/>
              <a:ext cx="3394886" cy="3393796"/>
              <a:chOff x="3422650" y="3467100"/>
              <a:chExt cx="533400" cy="549275"/>
            </a:xfrm>
            <a:solidFill>
              <a:schemeClr val="accent5"/>
            </a:solidFill>
          </p:grpSpPr>
          <p:sp>
            <p:nvSpPr>
              <p:cNvPr id="5" name="Freeform 82"/>
              <p:cNvSpPr>
                <a:spLocks noEditPoints="1"/>
              </p:cNvSpPr>
              <p:nvPr/>
            </p:nvSpPr>
            <p:spPr bwMode="black">
              <a:xfrm>
                <a:off x="3422650" y="3467100"/>
                <a:ext cx="533400" cy="533400"/>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grpFill/>
              <a:ln>
                <a:noFill/>
              </a:ln>
            </p:spPr>
            <p:txBody>
              <a:bodyPr vert="horz" wrap="square" lIns="121888" tIns="60944" rIns="121888" bIns="60944" numCol="1" anchor="t" anchorCtr="0" compatLnSpc="1">
                <a:prstTxWarp prst="textNoShape">
                  <a:avLst/>
                </a:prstTxWarp>
              </a:bodyPr>
              <a:lstStyle/>
              <a:p>
                <a:pPr defTabSz="1218987"/>
                <a:endParaRPr lang="en-US" sz="1600">
                  <a:solidFill>
                    <a:srgbClr val="505050"/>
                  </a:solidFill>
                </a:endParaRPr>
              </a:p>
            </p:txBody>
          </p:sp>
          <p:sp>
            <p:nvSpPr>
              <p:cNvPr id="6" name="Freeform 86"/>
              <p:cNvSpPr>
                <a:spLocks noEditPoints="1"/>
              </p:cNvSpPr>
              <p:nvPr/>
            </p:nvSpPr>
            <p:spPr bwMode="black">
              <a:xfrm>
                <a:off x="3422650" y="3873500"/>
                <a:ext cx="168275" cy="142875"/>
              </a:xfrm>
              <a:custGeom>
                <a:avLst/>
                <a:gdLst>
                  <a:gd name="T0" fmla="*/ 682 w 694"/>
                  <a:gd name="T1" fmla="*/ 58 h 588"/>
                  <a:gd name="T2" fmla="*/ 694 w 694"/>
                  <a:gd name="T3" fmla="*/ 26 h 588"/>
                  <a:gd name="T4" fmla="*/ 694 w 694"/>
                  <a:gd name="T5" fmla="*/ 18 h 588"/>
                  <a:gd name="T6" fmla="*/ 676 w 694"/>
                  <a:gd name="T7" fmla="*/ 0 h 588"/>
                  <a:gd name="T8" fmla="*/ 18 w 694"/>
                  <a:gd name="T9" fmla="*/ 0 h 588"/>
                  <a:gd name="T10" fmla="*/ 0 w 694"/>
                  <a:gd name="T11" fmla="*/ 18 h 588"/>
                  <a:gd name="T12" fmla="*/ 0 w 694"/>
                  <a:gd name="T13" fmla="*/ 26 h 588"/>
                  <a:gd name="T14" fmla="*/ 11 w 694"/>
                  <a:gd name="T15" fmla="*/ 58 h 588"/>
                  <a:gd name="T16" fmla="*/ 98 w 694"/>
                  <a:gd name="T17" fmla="*/ 160 h 588"/>
                  <a:gd name="T18" fmla="*/ 128 w 694"/>
                  <a:gd name="T19" fmla="*/ 174 h 588"/>
                  <a:gd name="T20" fmla="*/ 565 w 694"/>
                  <a:gd name="T21" fmla="*/ 174 h 588"/>
                  <a:gd name="T22" fmla="*/ 595 w 694"/>
                  <a:gd name="T23" fmla="*/ 160 h 588"/>
                  <a:gd name="T24" fmla="*/ 682 w 694"/>
                  <a:gd name="T25" fmla="*/ 58 h 588"/>
                  <a:gd name="T26" fmla="*/ 387 w 694"/>
                  <a:gd name="T27" fmla="*/ 588 h 588"/>
                  <a:gd name="T28" fmla="*/ 387 w 694"/>
                  <a:gd name="T29" fmla="*/ 579 h 588"/>
                  <a:gd name="T30" fmla="*/ 518 w 694"/>
                  <a:gd name="T31" fmla="*/ 579 h 588"/>
                  <a:gd name="T32" fmla="*/ 591 w 694"/>
                  <a:gd name="T33" fmla="*/ 507 h 588"/>
                  <a:gd name="T34" fmla="*/ 591 w 694"/>
                  <a:gd name="T35" fmla="*/ 272 h 588"/>
                  <a:gd name="T36" fmla="*/ 518 w 694"/>
                  <a:gd name="T37" fmla="*/ 199 h 588"/>
                  <a:gd name="T38" fmla="*/ 175 w 694"/>
                  <a:gd name="T39" fmla="*/ 199 h 588"/>
                  <a:gd name="T40" fmla="*/ 103 w 694"/>
                  <a:gd name="T41" fmla="*/ 272 h 588"/>
                  <a:gd name="T42" fmla="*/ 103 w 694"/>
                  <a:gd name="T43" fmla="*/ 507 h 588"/>
                  <a:gd name="T44" fmla="*/ 175 w 694"/>
                  <a:gd name="T45" fmla="*/ 579 h 588"/>
                  <a:gd name="T46" fmla="*/ 307 w 694"/>
                  <a:gd name="T47" fmla="*/ 579 h 588"/>
                  <a:gd name="T48" fmla="*/ 307 w 694"/>
                  <a:gd name="T49" fmla="*/ 588 h 588"/>
                  <a:gd name="T50" fmla="*/ 387 w 694"/>
                  <a:gd name="T51" fmla="*/ 588 h 588"/>
                  <a:gd name="T52" fmla="*/ 175 w 694"/>
                  <a:gd name="T53" fmla="*/ 537 h 588"/>
                  <a:gd name="T54" fmla="*/ 145 w 694"/>
                  <a:gd name="T55" fmla="*/ 507 h 588"/>
                  <a:gd name="T56" fmla="*/ 145 w 694"/>
                  <a:gd name="T57" fmla="*/ 272 h 588"/>
                  <a:gd name="T58" fmla="*/ 175 w 694"/>
                  <a:gd name="T59" fmla="*/ 242 h 588"/>
                  <a:gd name="T60" fmla="*/ 518 w 694"/>
                  <a:gd name="T61" fmla="*/ 242 h 588"/>
                  <a:gd name="T62" fmla="*/ 549 w 694"/>
                  <a:gd name="T63" fmla="*/ 272 h 588"/>
                  <a:gd name="T64" fmla="*/ 549 w 694"/>
                  <a:gd name="T65" fmla="*/ 507 h 588"/>
                  <a:gd name="T66" fmla="*/ 518 w 694"/>
                  <a:gd name="T67" fmla="*/ 537 h 588"/>
                  <a:gd name="T68" fmla="*/ 175 w 694"/>
                  <a:gd name="T69" fmla="*/ 53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4" h="588">
                    <a:moveTo>
                      <a:pt x="682" y="58"/>
                    </a:moveTo>
                    <a:cubicBezTo>
                      <a:pt x="689" y="51"/>
                      <a:pt x="694" y="36"/>
                      <a:pt x="694" y="26"/>
                    </a:cubicBezTo>
                    <a:cubicBezTo>
                      <a:pt x="694" y="18"/>
                      <a:pt x="694" y="18"/>
                      <a:pt x="694" y="18"/>
                    </a:cubicBezTo>
                    <a:cubicBezTo>
                      <a:pt x="694" y="8"/>
                      <a:pt x="686" y="0"/>
                      <a:pt x="676" y="0"/>
                    </a:cubicBezTo>
                    <a:cubicBezTo>
                      <a:pt x="18" y="0"/>
                      <a:pt x="18" y="0"/>
                      <a:pt x="18" y="0"/>
                    </a:cubicBezTo>
                    <a:cubicBezTo>
                      <a:pt x="8" y="0"/>
                      <a:pt x="0" y="8"/>
                      <a:pt x="0" y="18"/>
                    </a:cubicBezTo>
                    <a:cubicBezTo>
                      <a:pt x="0" y="26"/>
                      <a:pt x="0" y="26"/>
                      <a:pt x="0" y="26"/>
                    </a:cubicBezTo>
                    <a:cubicBezTo>
                      <a:pt x="0" y="36"/>
                      <a:pt x="5" y="51"/>
                      <a:pt x="11" y="58"/>
                    </a:cubicBezTo>
                    <a:cubicBezTo>
                      <a:pt x="98" y="160"/>
                      <a:pt x="98" y="160"/>
                      <a:pt x="98" y="160"/>
                    </a:cubicBezTo>
                    <a:cubicBezTo>
                      <a:pt x="105" y="168"/>
                      <a:pt x="118" y="174"/>
                      <a:pt x="128" y="174"/>
                    </a:cubicBezTo>
                    <a:cubicBezTo>
                      <a:pt x="565" y="174"/>
                      <a:pt x="565" y="174"/>
                      <a:pt x="565" y="174"/>
                    </a:cubicBezTo>
                    <a:cubicBezTo>
                      <a:pt x="575" y="174"/>
                      <a:pt x="589" y="168"/>
                      <a:pt x="595" y="160"/>
                    </a:cubicBezTo>
                    <a:lnTo>
                      <a:pt x="682" y="58"/>
                    </a:lnTo>
                    <a:close/>
                    <a:moveTo>
                      <a:pt x="387" y="588"/>
                    </a:moveTo>
                    <a:cubicBezTo>
                      <a:pt x="387" y="582"/>
                      <a:pt x="387" y="579"/>
                      <a:pt x="387" y="579"/>
                    </a:cubicBezTo>
                    <a:cubicBezTo>
                      <a:pt x="518" y="579"/>
                      <a:pt x="518" y="579"/>
                      <a:pt x="518" y="579"/>
                    </a:cubicBezTo>
                    <a:cubicBezTo>
                      <a:pt x="558" y="579"/>
                      <a:pt x="591" y="547"/>
                      <a:pt x="591" y="507"/>
                    </a:cubicBezTo>
                    <a:cubicBezTo>
                      <a:pt x="591" y="272"/>
                      <a:pt x="591" y="272"/>
                      <a:pt x="591" y="272"/>
                    </a:cubicBezTo>
                    <a:cubicBezTo>
                      <a:pt x="591" y="232"/>
                      <a:pt x="558" y="199"/>
                      <a:pt x="518" y="199"/>
                    </a:cubicBezTo>
                    <a:cubicBezTo>
                      <a:pt x="175" y="199"/>
                      <a:pt x="175" y="199"/>
                      <a:pt x="175" y="199"/>
                    </a:cubicBezTo>
                    <a:cubicBezTo>
                      <a:pt x="135" y="199"/>
                      <a:pt x="103" y="232"/>
                      <a:pt x="103" y="272"/>
                    </a:cubicBezTo>
                    <a:cubicBezTo>
                      <a:pt x="103" y="507"/>
                      <a:pt x="103" y="507"/>
                      <a:pt x="103" y="507"/>
                    </a:cubicBezTo>
                    <a:cubicBezTo>
                      <a:pt x="103" y="547"/>
                      <a:pt x="135" y="579"/>
                      <a:pt x="175" y="579"/>
                    </a:cubicBezTo>
                    <a:cubicBezTo>
                      <a:pt x="307" y="579"/>
                      <a:pt x="307" y="579"/>
                      <a:pt x="307" y="579"/>
                    </a:cubicBezTo>
                    <a:cubicBezTo>
                      <a:pt x="307" y="579"/>
                      <a:pt x="307" y="582"/>
                      <a:pt x="307" y="588"/>
                    </a:cubicBezTo>
                    <a:lnTo>
                      <a:pt x="387" y="588"/>
                    </a:lnTo>
                    <a:close/>
                    <a:moveTo>
                      <a:pt x="175" y="537"/>
                    </a:moveTo>
                    <a:cubicBezTo>
                      <a:pt x="159" y="537"/>
                      <a:pt x="145" y="523"/>
                      <a:pt x="145" y="507"/>
                    </a:cubicBezTo>
                    <a:cubicBezTo>
                      <a:pt x="145" y="272"/>
                      <a:pt x="145" y="272"/>
                      <a:pt x="145" y="272"/>
                    </a:cubicBezTo>
                    <a:cubicBezTo>
                      <a:pt x="145" y="255"/>
                      <a:pt x="159" y="242"/>
                      <a:pt x="175" y="242"/>
                    </a:cubicBezTo>
                    <a:cubicBezTo>
                      <a:pt x="518" y="242"/>
                      <a:pt x="518" y="242"/>
                      <a:pt x="518" y="242"/>
                    </a:cubicBezTo>
                    <a:cubicBezTo>
                      <a:pt x="535" y="242"/>
                      <a:pt x="549" y="255"/>
                      <a:pt x="549" y="272"/>
                    </a:cubicBezTo>
                    <a:cubicBezTo>
                      <a:pt x="549" y="507"/>
                      <a:pt x="549" y="507"/>
                      <a:pt x="549" y="507"/>
                    </a:cubicBezTo>
                    <a:cubicBezTo>
                      <a:pt x="549" y="523"/>
                      <a:pt x="535" y="537"/>
                      <a:pt x="518" y="537"/>
                    </a:cubicBezTo>
                    <a:lnTo>
                      <a:pt x="175" y="537"/>
                    </a:lnTo>
                    <a:close/>
                  </a:path>
                </a:pathLst>
              </a:custGeom>
              <a:grpFill/>
              <a:ln>
                <a:noFill/>
              </a:ln>
            </p:spPr>
            <p:txBody>
              <a:bodyPr vert="horz" wrap="square" lIns="121888" tIns="60944" rIns="121888" bIns="60944" numCol="1" anchor="t" anchorCtr="0" compatLnSpc="1">
                <a:prstTxWarp prst="textNoShape">
                  <a:avLst/>
                </a:prstTxWarp>
              </a:bodyPr>
              <a:lstStyle/>
              <a:p>
                <a:pPr defTabSz="1218987"/>
                <a:endParaRPr lang="en-US" sz="1600">
                  <a:solidFill>
                    <a:srgbClr val="505050"/>
                  </a:solidFill>
                </a:endParaRPr>
              </a:p>
            </p:txBody>
          </p:sp>
        </p:grpSp>
        <p:grpSp>
          <p:nvGrpSpPr>
            <p:cNvPr id="7" name="Group 6"/>
            <p:cNvGrpSpPr/>
            <p:nvPr/>
          </p:nvGrpSpPr>
          <p:grpSpPr>
            <a:xfrm>
              <a:off x="4522013" y="2068385"/>
              <a:ext cx="7379250" cy="3224546"/>
              <a:chOff x="4522013" y="2068385"/>
              <a:chExt cx="7379250" cy="3224546"/>
            </a:xfrm>
          </p:grpSpPr>
          <p:sp>
            <p:nvSpPr>
              <p:cNvPr id="12" name="Content Placeholder 2"/>
              <p:cNvSpPr txBox="1">
                <a:spLocks/>
              </p:cNvSpPr>
              <p:nvPr/>
            </p:nvSpPr>
            <p:spPr>
              <a:xfrm>
                <a:off x="4522013" y="3002944"/>
                <a:ext cx="7379248" cy="1347869"/>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3732" dirty="0">
                    <a:solidFill>
                      <a:schemeClr val="tx2">
                        <a:alpha val="99000"/>
                      </a:schemeClr>
                    </a:solidFill>
                    <a:latin typeface="+mn-lt"/>
                  </a:rPr>
                  <a:t>What’s included</a:t>
                </a:r>
              </a:p>
              <a:p>
                <a:pPr lvl="1"/>
                <a:r>
                  <a:rPr lang="en-US" sz="2000" dirty="0">
                    <a:solidFill>
                      <a:schemeClr val="tx1">
                        <a:alpha val="99000"/>
                      </a:schemeClr>
                    </a:solidFill>
                  </a:rPr>
                  <a:t>Compute Hardware failure (disk, </a:t>
                </a:r>
                <a:r>
                  <a:rPr lang="en-US" sz="2000" dirty="0" smtClean="0">
                    <a:solidFill>
                      <a:schemeClr val="tx1">
                        <a:alpha val="99000"/>
                      </a:schemeClr>
                    </a:solidFill>
                  </a:rPr>
                  <a:t>CPU, </a:t>
                </a:r>
                <a:r>
                  <a:rPr lang="en-US" sz="2000" dirty="0">
                    <a:solidFill>
                      <a:schemeClr val="tx1">
                        <a:alpha val="99000"/>
                      </a:schemeClr>
                    </a:solidFill>
                  </a:rPr>
                  <a:t>memory)</a:t>
                </a:r>
              </a:p>
              <a:p>
                <a:pPr lvl="1"/>
                <a:r>
                  <a:rPr lang="en-US" sz="2000" dirty="0">
                    <a:solidFill>
                      <a:schemeClr val="tx1">
                        <a:alpha val="99000"/>
                      </a:schemeClr>
                    </a:solidFill>
                  </a:rPr>
                  <a:t>Datacenter failures - Network failure, power failure</a:t>
                </a:r>
              </a:p>
              <a:p>
                <a:pPr lvl="1"/>
                <a:r>
                  <a:rPr lang="en-US" sz="2000" dirty="0">
                    <a:solidFill>
                      <a:schemeClr val="tx1">
                        <a:alpha val="99000"/>
                      </a:schemeClr>
                    </a:solidFill>
                  </a:rPr>
                  <a:t>Hardware upgrades, Software maintenance – Host OS Updates</a:t>
                </a:r>
              </a:p>
            </p:txBody>
          </p:sp>
          <p:sp>
            <p:nvSpPr>
              <p:cNvPr id="13" name="Content Placeholder 2"/>
              <p:cNvSpPr txBox="1">
                <a:spLocks/>
              </p:cNvSpPr>
              <p:nvPr/>
            </p:nvSpPr>
            <p:spPr>
              <a:xfrm>
                <a:off x="4522014" y="4461934"/>
                <a:ext cx="7379249"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chemeClr val="tx2">
                        <a:alpha val="99000"/>
                      </a:schemeClr>
                    </a:solidFill>
                    <a:latin typeface="+mn-lt"/>
                  </a:rPr>
                  <a:t>What is not included</a:t>
                </a:r>
              </a:p>
              <a:p>
                <a:pPr lvl="1"/>
                <a:r>
                  <a:rPr lang="en-US" sz="2000" dirty="0">
                    <a:solidFill>
                      <a:schemeClr val="tx1">
                        <a:alpha val="99000"/>
                      </a:schemeClr>
                    </a:solidFill>
                  </a:rPr>
                  <a:t>VM Container crashes, Guest OS Updates</a:t>
                </a:r>
              </a:p>
            </p:txBody>
          </p:sp>
          <p:sp>
            <p:nvSpPr>
              <p:cNvPr id="14" name="Content Placeholder 2"/>
              <p:cNvSpPr txBox="1">
                <a:spLocks/>
              </p:cNvSpPr>
              <p:nvPr/>
            </p:nvSpPr>
            <p:spPr>
              <a:xfrm>
                <a:off x="4522013" y="2068385"/>
                <a:ext cx="7379248"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chemeClr val="tx2">
                        <a:alpha val="99000"/>
                      </a:schemeClr>
                    </a:solidFill>
                    <a:latin typeface="+mn-lt"/>
                  </a:rPr>
                  <a:t>99.95% for multiple role instances</a:t>
                </a:r>
              </a:p>
              <a:p>
                <a:pPr lvl="1"/>
                <a:r>
                  <a:rPr lang="en-US" sz="2000" dirty="0">
                    <a:solidFill>
                      <a:schemeClr val="tx1">
                        <a:alpha val="99000"/>
                      </a:schemeClr>
                    </a:solidFill>
                  </a:rPr>
                  <a:t>4.38 hours of downtime per year</a:t>
                </a:r>
              </a:p>
            </p:txBody>
          </p:sp>
        </p:grpSp>
      </p:grpSp>
    </p:spTree>
    <p:extLst>
      <p:ext uri="{BB962C8B-B14F-4D97-AF65-F5344CB8AC3E}">
        <p14:creationId xmlns:p14="http://schemas.microsoft.com/office/powerpoint/2010/main" val="1322039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custDataLst>
              <p:tags r:id="rId2"/>
            </p:custDataLst>
          </p:nvPr>
        </p:nvSpPr>
        <p:spPr bwMode="auto">
          <a:xfrm>
            <a:off x="1645282" y="2487218"/>
            <a:ext cx="5271868" cy="2747044"/>
          </a:xfrm>
          <a:prstGeom prst="rect">
            <a:avLst/>
          </a:prstGeom>
          <a:solidFill>
            <a:srgbClr val="00B050"/>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35" tIns="34267" rIns="68535" bIns="34267" anchor="ctr"/>
          <a:lstStyle/>
          <a:p>
            <a:pPr algn="ctr" defTabSz="685169">
              <a:defRPr/>
            </a:pPr>
            <a:endParaRPr lang="en-US" sz="1700" dirty="0">
              <a:solidFill>
                <a:schemeClr val="tx1"/>
              </a:solidFill>
              <a:latin typeface="Segoe UI" panose="020B0502040204020203" pitchFamily="34" charset="0"/>
              <a:cs typeface="Segoe UI" panose="020B0502040204020203" pitchFamily="34" charset="0"/>
            </a:endParaRPr>
          </a:p>
        </p:txBody>
      </p:sp>
      <p:sp>
        <p:nvSpPr>
          <p:cNvPr id="19" name="Rectangle 18"/>
          <p:cNvSpPr/>
          <p:nvPr/>
        </p:nvSpPr>
        <p:spPr bwMode="auto">
          <a:xfrm>
            <a:off x="1908346" y="2810679"/>
            <a:ext cx="2088004" cy="21193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75" tIns="45688" rIns="91375" bIns="91410" anchor="b"/>
          <a:lstStyle/>
          <a:p>
            <a:pPr algn="ctr" defTabSz="685169">
              <a:defRPr/>
            </a:pPr>
            <a:r>
              <a:rPr lang="en-US" sz="2400" b="1" dirty="0">
                <a:ln>
                  <a:solidFill>
                    <a:srgbClr val="FFFFFF">
                      <a:alpha val="0"/>
                    </a:srgbClr>
                  </a:solidFill>
                </a:ln>
                <a:solidFill>
                  <a:schemeClr val="tx1"/>
                </a:solidFill>
                <a:latin typeface="Segoe UI" panose="020B0502040204020203" pitchFamily="34" charset="0"/>
                <a:cs typeface="Segoe UI" panose="020B0502040204020203" pitchFamily="34" charset="0"/>
              </a:rPr>
              <a:t>Virtual Machine</a:t>
            </a:r>
          </a:p>
        </p:txBody>
      </p:sp>
      <p:sp>
        <p:nvSpPr>
          <p:cNvPr id="31" name="Rectangle 30"/>
          <p:cNvSpPr/>
          <p:nvPr/>
        </p:nvSpPr>
        <p:spPr bwMode="auto">
          <a:xfrm>
            <a:off x="4546976" y="2843357"/>
            <a:ext cx="2082242" cy="20867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75" tIns="45688" rIns="91375" bIns="91410" anchor="b"/>
          <a:lstStyle/>
          <a:p>
            <a:pPr algn="ctr" defTabSz="685169">
              <a:defRPr/>
            </a:pPr>
            <a:r>
              <a:rPr lang="en-US" sz="2400" b="1" dirty="0">
                <a:ln>
                  <a:solidFill>
                    <a:srgbClr val="FFFFFF">
                      <a:alpha val="0"/>
                    </a:srgbClr>
                  </a:solidFill>
                </a:ln>
                <a:solidFill>
                  <a:schemeClr val="tx1"/>
                </a:solidFill>
                <a:latin typeface="Segoe UI" panose="020B0502040204020203" pitchFamily="34" charset="0"/>
                <a:cs typeface="Segoe UI" panose="020B0502040204020203" pitchFamily="34" charset="0"/>
              </a:rPr>
              <a:t>Virtual Machine</a:t>
            </a:r>
          </a:p>
        </p:txBody>
      </p:sp>
      <p:graphicFrame>
        <p:nvGraphicFramePr>
          <p:cNvPr id="21509" name="Object 9" hidden="1"/>
          <p:cNvGraphicFramePr>
            <a:graphicFrameLocks noChangeAspect="1"/>
          </p:cNvGraphicFramePr>
          <p:nvPr>
            <p:custDataLst>
              <p:tags r:id="rId3"/>
            </p:custDataLst>
          </p:nvPr>
        </p:nvGraphicFramePr>
        <p:xfrm>
          <a:off x="1524649" y="857616"/>
          <a:ext cx="120634" cy="118516"/>
        </p:xfrm>
        <a:graphic>
          <a:graphicData uri="http://schemas.openxmlformats.org/presentationml/2006/ole">
            <mc:AlternateContent xmlns:mc="http://schemas.openxmlformats.org/markup-compatibility/2006">
              <mc:Choice xmlns:v="urn:schemas-microsoft-com:vml" Requires="v">
                <p:oleObj spid="_x0000_s2087" name="think-cell Slide" r:id="rId9" imgW="360" imgH="360" progId="TCLayout.ActiveDocument.1">
                  <p:embed/>
                </p:oleObj>
              </mc:Choice>
              <mc:Fallback>
                <p:oleObj name="think-cell Slide" r:id="rId9" imgW="360" imgH="360" progId="TCLayout.ActiveDocument.1">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24649" y="857616"/>
                        <a:ext cx="120634" cy="118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10" name="Title 3"/>
          <p:cNvSpPr>
            <a:spLocks noGrp="1"/>
          </p:cNvSpPr>
          <p:nvPr>
            <p:ph type="title" idx="4294967295"/>
            <p:custDataLst>
              <p:tags r:id="rId4"/>
            </p:custDataLst>
          </p:nvPr>
        </p:nvSpPr>
        <p:spPr bwMode="auto">
          <a:xfrm>
            <a:off x="539750" y="165100"/>
            <a:ext cx="11652250" cy="898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Segoe UI Light" panose="020B0502040204020203" pitchFamily="34" charset="0"/>
                <a:cs typeface="Segoe UI Light" panose="020B0502040204020203" pitchFamily="34" charset="0"/>
              </a:rPr>
              <a:t>Availability Sets</a:t>
            </a:r>
          </a:p>
        </p:txBody>
      </p:sp>
      <p:grpSp>
        <p:nvGrpSpPr>
          <p:cNvPr id="21511" name="Group 38"/>
          <p:cNvGrpSpPr>
            <a:grpSpLocks/>
          </p:cNvGrpSpPr>
          <p:nvPr/>
        </p:nvGrpSpPr>
        <p:grpSpPr bwMode="auto">
          <a:xfrm>
            <a:off x="2015646" y="2788276"/>
            <a:ext cx="1980919" cy="1343892"/>
            <a:chOff x="1" y="2450330"/>
            <a:chExt cx="1520439" cy="1219200"/>
          </a:xfrm>
        </p:grpSpPr>
        <p:pic>
          <p:nvPicPr>
            <p:cNvPr id="21520" name="Picture 39"/>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 y="2450330"/>
              <a:ext cx="1520439"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21" name="Freeform 6"/>
            <p:cNvSpPr>
              <a:spLocks noEditPoints="1"/>
            </p:cNvSpPr>
            <p:nvPr/>
          </p:nvSpPr>
          <p:spPr bwMode="auto">
            <a:xfrm>
              <a:off x="119095" y="2806975"/>
              <a:ext cx="1288134" cy="833158"/>
            </a:xfrm>
            <a:custGeom>
              <a:avLst/>
              <a:gdLst>
                <a:gd name="T0" fmla="*/ 642734 w 966"/>
                <a:gd name="T1" fmla="*/ 833158 h 2028"/>
                <a:gd name="T2" fmla="*/ 1288134 w 966"/>
                <a:gd name="T3" fmla="*/ 766604 h 2028"/>
                <a:gd name="T4" fmla="*/ 1288134 w 966"/>
                <a:gd name="T5" fmla="*/ 66554 h 2028"/>
                <a:gd name="T6" fmla="*/ 642734 w 966"/>
                <a:gd name="T7" fmla="*/ 0 h 2028"/>
                <a:gd name="T8" fmla="*/ 0 w 966"/>
                <a:gd name="T9" fmla="*/ 66554 h 2028"/>
                <a:gd name="T10" fmla="*/ 0 w 966"/>
                <a:gd name="T11" fmla="*/ 766604 h 2028"/>
                <a:gd name="T12" fmla="*/ 642734 w 966"/>
                <a:gd name="T13" fmla="*/ 833158 h 2028"/>
                <a:gd name="T14" fmla="*/ 642734 w 966"/>
                <a:gd name="T15" fmla="*/ 19720 h 2028"/>
                <a:gd name="T16" fmla="*/ 1186790 w 966"/>
                <a:gd name="T17" fmla="*/ 65322 h 2028"/>
                <a:gd name="T18" fmla="*/ 642734 w 966"/>
                <a:gd name="T19" fmla="*/ 110923 h 2028"/>
                <a:gd name="T20" fmla="*/ 101344 w 966"/>
                <a:gd name="T21" fmla="*/ 65322 h 2028"/>
                <a:gd name="T22" fmla="*/ 642734 w 966"/>
                <a:gd name="T23" fmla="*/ 19720 h 20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66"/>
                <a:gd name="T37" fmla="*/ 0 h 2028"/>
                <a:gd name="T38" fmla="*/ 966 w 966"/>
                <a:gd name="T39" fmla="*/ 2028 h 20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4" tIns="45706" rIns="91414" bIns="45706" anchor="ct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pPr algn="ctr">
                <a:lnSpc>
                  <a:spcPct val="90000"/>
                </a:lnSpc>
              </a:pPr>
              <a:r>
                <a:rPr lang="en-US" altLang="en-US" sz="1866" dirty="0">
                  <a:latin typeface="Segoe UI" panose="020B0502040204020203" pitchFamily="34" charset="0"/>
                  <a:cs typeface="Segoe UI" panose="020B0502040204020203" pitchFamily="34" charset="0"/>
                </a:rPr>
                <a:t>SQL Server</a:t>
              </a:r>
            </a:p>
            <a:p>
              <a:pPr algn="ctr">
                <a:lnSpc>
                  <a:spcPct val="90000"/>
                </a:lnSpc>
              </a:pPr>
              <a:r>
                <a:rPr lang="en-US" altLang="en-US" sz="1866" dirty="0">
                  <a:latin typeface="Segoe UI" panose="020B0502040204020203" pitchFamily="34" charset="0"/>
                  <a:cs typeface="Segoe UI" panose="020B0502040204020203" pitchFamily="34" charset="0"/>
                </a:rPr>
                <a:t>Primary </a:t>
              </a:r>
            </a:p>
          </p:txBody>
        </p:sp>
      </p:grpSp>
      <p:grpSp>
        <p:nvGrpSpPr>
          <p:cNvPr id="21512" name="Group 41"/>
          <p:cNvGrpSpPr>
            <a:grpSpLocks/>
          </p:cNvGrpSpPr>
          <p:nvPr/>
        </p:nvGrpSpPr>
        <p:grpSpPr bwMode="auto">
          <a:xfrm>
            <a:off x="4703431" y="2828338"/>
            <a:ext cx="1925894" cy="1303681"/>
            <a:chOff x="1" y="2442072"/>
            <a:chExt cx="1686130" cy="1199863"/>
          </a:xfrm>
        </p:grpSpPr>
        <p:pic>
          <p:nvPicPr>
            <p:cNvPr id="21518" name="Picture 42"/>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 y="2442072"/>
              <a:ext cx="1686130" cy="1196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9" name="Freeform 6"/>
            <p:cNvSpPr>
              <a:spLocks noEditPoints="1"/>
            </p:cNvSpPr>
            <p:nvPr/>
          </p:nvSpPr>
          <p:spPr bwMode="auto">
            <a:xfrm>
              <a:off x="222351" y="2808777"/>
              <a:ext cx="1288134" cy="833158"/>
            </a:xfrm>
            <a:custGeom>
              <a:avLst/>
              <a:gdLst>
                <a:gd name="T0" fmla="*/ 642734 w 966"/>
                <a:gd name="T1" fmla="*/ 833158 h 2028"/>
                <a:gd name="T2" fmla="*/ 1288134 w 966"/>
                <a:gd name="T3" fmla="*/ 766604 h 2028"/>
                <a:gd name="T4" fmla="*/ 1288134 w 966"/>
                <a:gd name="T5" fmla="*/ 66554 h 2028"/>
                <a:gd name="T6" fmla="*/ 642734 w 966"/>
                <a:gd name="T7" fmla="*/ 0 h 2028"/>
                <a:gd name="T8" fmla="*/ 0 w 966"/>
                <a:gd name="T9" fmla="*/ 66554 h 2028"/>
                <a:gd name="T10" fmla="*/ 0 w 966"/>
                <a:gd name="T11" fmla="*/ 766604 h 2028"/>
                <a:gd name="T12" fmla="*/ 642734 w 966"/>
                <a:gd name="T13" fmla="*/ 833158 h 2028"/>
                <a:gd name="T14" fmla="*/ 642734 w 966"/>
                <a:gd name="T15" fmla="*/ 19720 h 2028"/>
                <a:gd name="T16" fmla="*/ 1186790 w 966"/>
                <a:gd name="T17" fmla="*/ 65322 h 2028"/>
                <a:gd name="T18" fmla="*/ 642734 w 966"/>
                <a:gd name="T19" fmla="*/ 110923 h 2028"/>
                <a:gd name="T20" fmla="*/ 101344 w 966"/>
                <a:gd name="T21" fmla="*/ 65322 h 2028"/>
                <a:gd name="T22" fmla="*/ 642734 w 966"/>
                <a:gd name="T23" fmla="*/ 19720 h 20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66"/>
                <a:gd name="T37" fmla="*/ 0 h 2028"/>
                <a:gd name="T38" fmla="*/ 966 w 966"/>
                <a:gd name="T39" fmla="*/ 2028 h 20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4" tIns="45706" rIns="91414" bIns="45706" anchor="ct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pPr algn="ctr">
                <a:lnSpc>
                  <a:spcPct val="90000"/>
                </a:lnSpc>
              </a:pPr>
              <a:r>
                <a:rPr lang="en-US" altLang="en-US" sz="1866" dirty="0">
                  <a:latin typeface="Segoe UI" panose="020B0502040204020203" pitchFamily="34" charset="0"/>
                  <a:cs typeface="Segoe UI" panose="020B0502040204020203" pitchFamily="34" charset="0"/>
                </a:rPr>
                <a:t>SQL Server</a:t>
              </a:r>
            </a:p>
            <a:p>
              <a:pPr algn="ctr">
                <a:lnSpc>
                  <a:spcPct val="90000"/>
                </a:lnSpc>
              </a:pPr>
              <a:r>
                <a:rPr lang="en-US" altLang="en-US" sz="1866" dirty="0">
                  <a:latin typeface="Segoe UI" panose="020B0502040204020203" pitchFamily="34" charset="0"/>
                  <a:cs typeface="Segoe UI" panose="020B0502040204020203" pitchFamily="34" charset="0"/>
                </a:rPr>
                <a:t>Secondary </a:t>
              </a:r>
            </a:p>
          </p:txBody>
        </p:sp>
      </p:grpSp>
      <p:sp>
        <p:nvSpPr>
          <p:cNvPr id="45" name="Rectangle 44"/>
          <p:cNvSpPr/>
          <p:nvPr>
            <p:custDataLst>
              <p:tags r:id="rId5"/>
            </p:custDataLst>
          </p:nvPr>
        </p:nvSpPr>
        <p:spPr bwMode="auto">
          <a:xfrm>
            <a:off x="2229662" y="1736557"/>
            <a:ext cx="3895317" cy="4633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35" tIns="34267" rIns="68535" bIns="34267" anchor="ctr"/>
          <a:lstStyle/>
          <a:p>
            <a:pPr algn="ctr" defTabSz="685169">
              <a:defRPr/>
            </a:pPr>
            <a:r>
              <a:rPr lang="en-US" sz="3920" dirty="0">
                <a:solidFill>
                  <a:schemeClr val="bg1"/>
                </a:solidFill>
                <a:latin typeface="Segoe UI Light" panose="020B0502040204020203" pitchFamily="34" charset="0"/>
                <a:cs typeface="Segoe UI Light" panose="020B0502040204020203" pitchFamily="34" charset="0"/>
              </a:rPr>
              <a:t>Availability set</a:t>
            </a:r>
          </a:p>
        </p:txBody>
      </p:sp>
      <p:sp>
        <p:nvSpPr>
          <p:cNvPr id="16" name="Rectangle 15"/>
          <p:cNvSpPr/>
          <p:nvPr>
            <p:custDataLst>
              <p:tags r:id="rId6"/>
            </p:custDataLst>
          </p:nvPr>
        </p:nvSpPr>
        <p:spPr bwMode="auto">
          <a:xfrm>
            <a:off x="1554279" y="6268632"/>
            <a:ext cx="5453877" cy="4634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35" tIns="34267" rIns="68535" bIns="34267" anchor="ctr"/>
          <a:lstStyle/>
          <a:p>
            <a:pPr algn="ctr" defTabSz="685169">
              <a:defRPr/>
            </a:pPr>
            <a:r>
              <a:rPr lang="en-US" sz="3137" dirty="0">
                <a:solidFill>
                  <a:schemeClr val="bg1"/>
                </a:solidFill>
                <a:latin typeface="Segoe UI" panose="020B0502040204020203" pitchFamily="34" charset="0"/>
                <a:cs typeface="Segoe UI" panose="020B0502040204020203" pitchFamily="34" charset="0"/>
              </a:rPr>
              <a:t>SLA</a:t>
            </a:r>
            <a:r>
              <a:rPr lang="en-US" sz="3137" b="1" dirty="0">
                <a:solidFill>
                  <a:schemeClr val="bg1"/>
                </a:solidFill>
                <a:latin typeface="Segoe UI" panose="020B0502040204020203" pitchFamily="34" charset="0"/>
                <a:cs typeface="Segoe UI" panose="020B0502040204020203" pitchFamily="34" charset="0"/>
              </a:rPr>
              <a:t> </a:t>
            </a:r>
            <a:r>
              <a:rPr lang="en-US" sz="3137" dirty="0">
                <a:solidFill>
                  <a:schemeClr val="bg1"/>
                </a:solidFill>
                <a:latin typeface="Segoe UI" panose="020B0502040204020203" pitchFamily="34" charset="0"/>
                <a:cs typeface="Segoe UI" panose="020B0502040204020203" pitchFamily="34" charset="0"/>
              </a:rPr>
              <a:t>99.95</a:t>
            </a:r>
          </a:p>
        </p:txBody>
      </p:sp>
      <p:sp>
        <p:nvSpPr>
          <p:cNvPr id="17" name="Left Brace 16"/>
          <p:cNvSpPr/>
          <p:nvPr/>
        </p:nvSpPr>
        <p:spPr>
          <a:xfrm rot="16200000">
            <a:off x="3989158" y="2952201"/>
            <a:ext cx="554488" cy="5483506"/>
          </a:xfrm>
          <a:prstGeom prst="leftBrac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2400" b="1" dirty="0">
              <a:ln>
                <a:solidFill>
                  <a:sysClr val="windowText" lastClr="000000"/>
                </a:solidFill>
              </a:ln>
              <a:latin typeface="Segoe UI" panose="020B0502040204020203" pitchFamily="34" charset="0"/>
              <a:cs typeface="Segoe UI" panose="020B0502040204020203" pitchFamily="34" charset="0"/>
            </a:endParaRPr>
          </a:p>
        </p:txBody>
      </p:sp>
      <p:sp>
        <p:nvSpPr>
          <p:cNvPr id="18" name="Content Placeholder 2"/>
          <p:cNvSpPr txBox="1">
            <a:spLocks/>
          </p:cNvSpPr>
          <p:nvPr/>
        </p:nvSpPr>
        <p:spPr>
          <a:xfrm>
            <a:off x="7646887" y="2408911"/>
            <a:ext cx="4789337" cy="1713754"/>
          </a:xfrm>
          <a:prstGeom prst="rect">
            <a:avLst/>
          </a:prstGeom>
          <a:noFill/>
        </p:spPr>
        <p:txBody>
          <a:bodyPr lIns="143388" tIns="89617" rIns="143388" bIns="89617">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175"/>
              </a:spcBef>
              <a:buClr>
                <a:schemeClr val="bg1"/>
              </a:buClr>
              <a:buNone/>
              <a:defRPr/>
            </a:pPr>
            <a:r>
              <a:rPr lang="en-US" sz="2666" dirty="0">
                <a:solidFill>
                  <a:schemeClr val="bg1"/>
                </a:solidFill>
                <a:latin typeface="+mn-lt"/>
                <a:cs typeface="Segoe UI" panose="020B0502040204020203" pitchFamily="34" charset="0"/>
              </a:rPr>
              <a:t>SLA High Availability </a:t>
            </a:r>
          </a:p>
          <a:p>
            <a:pPr marL="0" indent="0">
              <a:lnSpc>
                <a:spcPct val="100000"/>
              </a:lnSpc>
              <a:spcBef>
                <a:spcPts val="1175"/>
              </a:spcBef>
              <a:buClr>
                <a:schemeClr val="bg1"/>
              </a:buClr>
              <a:buNone/>
              <a:defRPr/>
            </a:pPr>
            <a:r>
              <a:rPr lang="en-US" sz="2666" dirty="0">
                <a:solidFill>
                  <a:schemeClr val="bg1"/>
                </a:solidFill>
                <a:latin typeface="+mn-lt"/>
                <a:cs typeface="Segoe UI" panose="020B0502040204020203" pitchFamily="34" charset="0"/>
              </a:rPr>
              <a:t>Hardware and Software</a:t>
            </a:r>
          </a:p>
          <a:p>
            <a:pPr marL="0" indent="0">
              <a:lnSpc>
                <a:spcPct val="100000"/>
              </a:lnSpc>
              <a:spcBef>
                <a:spcPts val="1175"/>
              </a:spcBef>
              <a:buClr>
                <a:schemeClr val="bg1"/>
              </a:buClr>
              <a:buNone/>
              <a:defRPr/>
            </a:pPr>
            <a:r>
              <a:rPr lang="en-US" sz="2666" dirty="0">
                <a:solidFill>
                  <a:schemeClr val="bg1"/>
                </a:solidFill>
                <a:latin typeface="+mn-lt"/>
                <a:cs typeface="Segoe UI" panose="020B0502040204020203" pitchFamily="34" charset="0"/>
              </a:rPr>
              <a:t>Windows and Linux</a:t>
            </a:r>
          </a:p>
        </p:txBody>
      </p:sp>
      <p:cxnSp>
        <p:nvCxnSpPr>
          <p:cNvPr id="20" name="Straight Connector 19"/>
          <p:cNvCxnSpPr/>
          <p:nvPr/>
        </p:nvCxnSpPr>
        <p:spPr>
          <a:xfrm>
            <a:off x="7678632" y="2199392"/>
            <a:ext cx="451250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4724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nodeType="afterGroup">
                            <p:stCondLst>
                              <p:cond delay="750"/>
                            </p:stCondLst>
                            <p:childTnLst>
                              <p:par>
                                <p:cTn id="9" presetID="22" presetClass="entr" presetSubtype="8"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idx="4294967295"/>
          </p:nvPr>
        </p:nvSpPr>
        <p:spPr bwMode="auto">
          <a:xfrm>
            <a:off x="539750" y="195263"/>
            <a:ext cx="11652250" cy="9001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Availability Sets</a:t>
            </a:r>
          </a:p>
        </p:txBody>
      </p:sp>
      <p:pic>
        <p:nvPicPr>
          <p:cNvPr id="23555"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51" y="1194158"/>
            <a:ext cx="3286717" cy="476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bwMode="auto">
          <a:xfrm>
            <a:off x="6386946" y="1941780"/>
            <a:ext cx="4419455" cy="6721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Physical Machines</a:t>
            </a:r>
          </a:p>
        </p:txBody>
      </p:sp>
      <p:cxnSp>
        <p:nvCxnSpPr>
          <p:cNvPr id="7" name="Straight Arrow Connector 6"/>
          <p:cNvCxnSpPr>
            <a:endCxn id="5" idx="1"/>
          </p:cNvCxnSpPr>
          <p:nvPr/>
        </p:nvCxnSpPr>
        <p:spPr>
          <a:xfrm>
            <a:off x="4146828" y="1549706"/>
            <a:ext cx="2239116" cy="728030"/>
          </a:xfrm>
          <a:prstGeom prst="straightConnector1">
            <a:avLst/>
          </a:prstGeom>
          <a:ln w="76200">
            <a:solidFill>
              <a:schemeClr val="accent4"/>
            </a:solidFill>
            <a:headEnd type="none"/>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p:cNvCxnSpPr>
            <a:endCxn id="5" idx="1"/>
          </p:cNvCxnSpPr>
          <p:nvPr/>
        </p:nvCxnSpPr>
        <p:spPr>
          <a:xfrm>
            <a:off x="4146828" y="2277736"/>
            <a:ext cx="2239116" cy="0"/>
          </a:xfrm>
          <a:prstGeom prst="straightConnector1">
            <a:avLst/>
          </a:prstGeom>
          <a:ln w="76200">
            <a:solidFill>
              <a:schemeClr val="accent4"/>
            </a:solidFill>
            <a:headEnd type="none"/>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p:cNvCxnSpPr>
            <a:endCxn id="5" idx="1"/>
          </p:cNvCxnSpPr>
          <p:nvPr/>
        </p:nvCxnSpPr>
        <p:spPr>
          <a:xfrm flipV="1">
            <a:off x="3977519" y="2277737"/>
            <a:ext cx="2408425" cy="3360790"/>
          </a:xfrm>
          <a:prstGeom prst="straightConnector1">
            <a:avLst/>
          </a:prstGeom>
          <a:ln w="76200">
            <a:solidFill>
              <a:schemeClr val="accent4"/>
            </a:solidFill>
            <a:headEnd type="none"/>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p:cNvCxnSpPr>
            <a:endCxn id="5" idx="1"/>
          </p:cNvCxnSpPr>
          <p:nvPr/>
        </p:nvCxnSpPr>
        <p:spPr>
          <a:xfrm flipV="1">
            <a:off x="4146828" y="2277737"/>
            <a:ext cx="2239116" cy="579884"/>
          </a:xfrm>
          <a:prstGeom prst="straightConnector1">
            <a:avLst/>
          </a:prstGeom>
          <a:ln w="76200">
            <a:solidFill>
              <a:schemeClr val="accent4"/>
            </a:solidFill>
            <a:headEnd type="none"/>
            <a:tailEnd type="triangle"/>
          </a:ln>
        </p:spPr>
        <p:style>
          <a:lnRef idx="3">
            <a:schemeClr val="dk1"/>
          </a:lnRef>
          <a:fillRef idx="0">
            <a:schemeClr val="dk1"/>
          </a:fillRef>
          <a:effectRef idx="2">
            <a:schemeClr val="dk1"/>
          </a:effectRef>
          <a:fontRef idx="minor">
            <a:schemeClr val="tx1"/>
          </a:fontRef>
        </p:style>
      </p:cxnSp>
      <p:sp>
        <p:nvSpPr>
          <p:cNvPr id="21" name="Rectangle 20"/>
          <p:cNvSpPr/>
          <p:nvPr/>
        </p:nvSpPr>
        <p:spPr bwMode="auto">
          <a:xfrm>
            <a:off x="6386946" y="2868279"/>
            <a:ext cx="4419455" cy="11726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Power Unit</a:t>
            </a:r>
          </a:p>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Rack Switch</a:t>
            </a:r>
          </a:p>
        </p:txBody>
      </p:sp>
      <p:cxnSp>
        <p:nvCxnSpPr>
          <p:cNvPr id="22" name="Straight Arrow Connector 21"/>
          <p:cNvCxnSpPr>
            <a:endCxn id="21" idx="1"/>
          </p:cNvCxnSpPr>
          <p:nvPr/>
        </p:nvCxnSpPr>
        <p:spPr>
          <a:xfrm flipV="1">
            <a:off x="3977519" y="3454436"/>
            <a:ext cx="2408425" cy="717448"/>
          </a:xfrm>
          <a:prstGeom prst="straightConnector1">
            <a:avLst/>
          </a:prstGeom>
          <a:ln w="158750">
            <a:solidFill>
              <a:schemeClr val="accent1"/>
            </a:solidFill>
            <a:headEnd type="non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75638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nodeType="afterGroup">
                            <p:stCondLst>
                              <p:cond delay="1500"/>
                            </p:stCondLst>
                            <p:childTnLst>
                              <p:par>
                                <p:cTn id="17" presetID="22" presetClass="entr" presetSubtype="8"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par>
                          <p:cTn id="20" fill="hold" nodeType="afterGroup">
                            <p:stCondLst>
                              <p:cond delay="2000"/>
                            </p:stCondLst>
                            <p:childTnLst>
                              <p:par>
                                <p:cTn id="21" presetID="22" presetClass="entr" presetSubtype="8"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xit" presetSubtype="8" fill="hold" nodeType="clickEffect">
                                  <p:stCondLst>
                                    <p:cond delay="0"/>
                                  </p:stCondLst>
                                  <p:childTnLst>
                                    <p:animEffect transition="out" filter="wipe(left)">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par>
                                <p:cTn id="29" presetID="22" presetClass="exit" presetSubtype="8" fill="hold" nodeType="withEffect">
                                  <p:stCondLst>
                                    <p:cond delay="0"/>
                                  </p:stCondLst>
                                  <p:childTnLst>
                                    <p:animEffect transition="out" filter="wipe(left)">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22" presetClass="exit" presetSubtype="8" fill="hold" nodeType="withEffect">
                                  <p:stCondLst>
                                    <p:cond delay="0"/>
                                  </p:stCondLst>
                                  <p:childTnLst>
                                    <p:animEffect transition="out" filter="wipe(left)">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par>
                                <p:cTn id="35" presetID="22" presetClass="exit" presetSubtype="8" fill="hold" nodeType="withEffect">
                                  <p:stCondLst>
                                    <p:cond delay="0"/>
                                  </p:stCondLst>
                                  <p:childTnLst>
                                    <p:animEffect transition="out" filter="wipe(left)">
                                      <p:cBhvr>
                                        <p:cTn id="36" dur="500"/>
                                        <p:tgtEl>
                                          <p:spTgt spid="11"/>
                                        </p:tgtEl>
                                      </p:cBhvr>
                                    </p:animEffect>
                                    <p:set>
                                      <p:cBhvr>
                                        <p:cTn id="37" dur="1" fill="hold">
                                          <p:stCondLst>
                                            <p:cond delay="499"/>
                                          </p:stCondLst>
                                        </p:cTn>
                                        <p:tgtEl>
                                          <p:spTgt spid="11"/>
                                        </p:tgtEl>
                                        <p:attrNameLst>
                                          <p:attrName>style.visibility</p:attrName>
                                        </p:attrNameLst>
                                      </p:cBhvr>
                                      <p:to>
                                        <p:strVal val="hidden"/>
                                      </p:to>
                                    </p:set>
                                  </p:childTnLst>
                                </p:cTn>
                              </p:par>
                            </p:childTnLst>
                          </p:cTn>
                        </p:par>
                        <p:par>
                          <p:cTn id="38" fill="hold" nodeType="afterGroup">
                            <p:stCondLst>
                              <p:cond delay="500"/>
                            </p:stCondLst>
                            <p:childTnLst>
                              <p:par>
                                <p:cTn id="39" presetID="10" presetClass="entr" presetSubtype="0" fill="hold"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nodeType="afterGroup">
                            <p:stCondLst>
                              <p:cond delay="1000"/>
                            </p:stCondLst>
                            <p:childTnLst>
                              <p:par>
                                <p:cTn id="43" presetID="22" presetClass="entr" presetSubtype="8" fill="hold"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left)">
                                      <p:cBhvr>
                                        <p:cTn id="45" dur="500"/>
                                        <p:tgtEl>
                                          <p:spTgt spid="22"/>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xit" presetSubtype="8" fill="hold" nodeType="clickEffect">
                                  <p:stCondLst>
                                    <p:cond delay="0"/>
                                  </p:stCondLst>
                                  <p:childTnLst>
                                    <p:animEffect transition="out" filter="wipe(left)">
                                      <p:cBhvr>
                                        <p:cTn id="49" dur="500"/>
                                        <p:tgtEl>
                                          <p:spTgt spid="22"/>
                                        </p:tgtEl>
                                      </p:cBhvr>
                                    </p:animEffect>
                                    <p:set>
                                      <p:cBhvr>
                                        <p:cTn id="50"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idx="4294967295"/>
          </p:nvPr>
        </p:nvSpPr>
        <p:spPr bwMode="auto">
          <a:xfrm>
            <a:off x="539750" y="173038"/>
            <a:ext cx="11652250" cy="9001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Availability Sets</a:t>
            </a:r>
          </a:p>
        </p:txBody>
      </p:sp>
      <p:sp>
        <p:nvSpPr>
          <p:cNvPr id="5" name="Rectangle 4"/>
          <p:cNvSpPr/>
          <p:nvPr/>
        </p:nvSpPr>
        <p:spPr bwMode="auto">
          <a:xfrm>
            <a:off x="6386946" y="1847957"/>
            <a:ext cx="4419455" cy="6721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Physical Machines</a:t>
            </a:r>
          </a:p>
        </p:txBody>
      </p:sp>
      <p:sp>
        <p:nvSpPr>
          <p:cNvPr id="21" name="Rectangle 20"/>
          <p:cNvSpPr/>
          <p:nvPr/>
        </p:nvSpPr>
        <p:spPr bwMode="auto">
          <a:xfrm>
            <a:off x="6386946" y="2779751"/>
            <a:ext cx="4419455" cy="11726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Power Unit</a:t>
            </a:r>
          </a:p>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Rack Switch</a:t>
            </a:r>
          </a:p>
        </p:txBody>
      </p:sp>
      <p:pic>
        <p:nvPicPr>
          <p:cNvPr id="13" name="Picture 1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51" y="1102451"/>
            <a:ext cx="3286717" cy="476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51" y="1102451"/>
            <a:ext cx="3286717" cy="476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51" y="1102451"/>
            <a:ext cx="3286717" cy="476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a:grpSpLocks/>
          </p:cNvGrpSpPr>
          <p:nvPr/>
        </p:nvGrpSpPr>
        <p:grpSpPr bwMode="auto">
          <a:xfrm>
            <a:off x="1046349" y="3098184"/>
            <a:ext cx="1862403" cy="1549181"/>
            <a:chOff x="1036347" y="2371447"/>
            <a:chExt cx="2607624" cy="2247949"/>
          </a:xfrm>
        </p:grpSpPr>
        <p:sp>
          <p:nvSpPr>
            <p:cNvPr id="17" name="Hexagon 16"/>
            <p:cNvSpPr/>
            <p:nvPr/>
          </p:nvSpPr>
          <p:spPr bwMode="auto">
            <a:xfrm rot="19780699">
              <a:off x="1036347" y="2371447"/>
              <a:ext cx="2607624" cy="2247949"/>
            </a:xfrm>
            <a:prstGeom prst="hexagon">
              <a:avLst>
                <a:gd name="adj" fmla="val 28905"/>
                <a:gd name="vf" fmla="val 115470"/>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97" tIns="45699" rIns="91397" bIns="45699" anchor="ctr"/>
            <a:lstStyle/>
            <a:p>
              <a:pPr algn="ctr" defTabSz="913757">
                <a:defRPr/>
              </a:pPr>
              <a:endParaRPr lang="en-US" sz="22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pic>
          <p:nvPicPr>
            <p:cNvPr id="25624" name="Picture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46041" y="2654038"/>
              <a:ext cx="1135955" cy="102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18"/>
          <p:cNvGrpSpPr>
            <a:grpSpLocks/>
          </p:cNvGrpSpPr>
          <p:nvPr/>
        </p:nvGrpSpPr>
        <p:grpSpPr bwMode="auto">
          <a:xfrm>
            <a:off x="3044199" y="3098184"/>
            <a:ext cx="1862403" cy="1549181"/>
            <a:chOff x="1036347" y="2371447"/>
            <a:chExt cx="2607624" cy="2247949"/>
          </a:xfrm>
        </p:grpSpPr>
        <p:sp>
          <p:nvSpPr>
            <p:cNvPr id="20" name="Hexagon 19"/>
            <p:cNvSpPr/>
            <p:nvPr/>
          </p:nvSpPr>
          <p:spPr bwMode="auto">
            <a:xfrm rot="19780699">
              <a:off x="1036347" y="2371447"/>
              <a:ext cx="2607624" cy="2247949"/>
            </a:xfrm>
            <a:prstGeom prst="hexagon">
              <a:avLst>
                <a:gd name="adj" fmla="val 28905"/>
                <a:gd name="vf" fmla="val 115470"/>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97" tIns="45699" rIns="91397" bIns="45699" anchor="ctr"/>
            <a:lstStyle/>
            <a:p>
              <a:pPr algn="ctr" defTabSz="913757">
                <a:defRPr/>
              </a:pPr>
              <a:endParaRPr lang="en-US" sz="22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pic>
          <p:nvPicPr>
            <p:cNvPr id="25622" name="Picture 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72180" y="2654038"/>
              <a:ext cx="1135955" cy="102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Double Brace 5"/>
          <p:cNvSpPr/>
          <p:nvPr/>
        </p:nvSpPr>
        <p:spPr>
          <a:xfrm rot="5400000">
            <a:off x="1671736" y="1890797"/>
            <a:ext cx="2670855" cy="3921628"/>
          </a:xfrm>
          <a:prstGeom prst="bracePair">
            <a:avLst/>
          </a:prstGeom>
          <a:ln w="1270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2400">
              <a:latin typeface="Segoe UI" panose="020B0502040204020203" pitchFamily="34" charset="0"/>
              <a:cs typeface="Segoe UI" panose="020B0502040204020203" pitchFamily="34" charset="0"/>
            </a:endParaRPr>
          </a:p>
        </p:txBody>
      </p:sp>
      <p:sp>
        <p:nvSpPr>
          <p:cNvPr id="24" name="Rectangle 23"/>
          <p:cNvSpPr/>
          <p:nvPr/>
        </p:nvSpPr>
        <p:spPr bwMode="auto">
          <a:xfrm>
            <a:off x="797518" y="5360640"/>
            <a:ext cx="4419455" cy="672128"/>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Availability Set</a:t>
            </a:r>
          </a:p>
        </p:txBody>
      </p:sp>
      <p:sp>
        <p:nvSpPr>
          <p:cNvPr id="27" name="Rounded Rectangle 26"/>
          <p:cNvSpPr/>
          <p:nvPr/>
        </p:nvSpPr>
        <p:spPr bwMode="auto">
          <a:xfrm>
            <a:off x="6013255" y="4586829"/>
            <a:ext cx="688013" cy="173684"/>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nchor="ctr"/>
          <a:lstStyle/>
          <a:p>
            <a:pPr algn="ctr" defTabSz="913938">
              <a:defRPr/>
            </a:pPr>
            <a:r>
              <a:rPr lang="en-US" sz="784"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VM1</a:t>
            </a:r>
          </a:p>
        </p:txBody>
      </p:sp>
      <p:sp>
        <p:nvSpPr>
          <p:cNvPr id="29" name="Rectangle 28"/>
          <p:cNvSpPr/>
          <p:nvPr/>
        </p:nvSpPr>
        <p:spPr bwMode="auto">
          <a:xfrm>
            <a:off x="1360805" y="4030308"/>
            <a:ext cx="1156080" cy="37948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1961"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VM1</a:t>
            </a:r>
          </a:p>
        </p:txBody>
      </p:sp>
      <p:sp>
        <p:nvSpPr>
          <p:cNvPr id="30" name="Rectangle 29"/>
          <p:cNvSpPr/>
          <p:nvPr/>
        </p:nvSpPr>
        <p:spPr bwMode="auto">
          <a:xfrm>
            <a:off x="3421725" y="4030308"/>
            <a:ext cx="1156080" cy="37948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1961"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VM2</a:t>
            </a:r>
          </a:p>
        </p:txBody>
      </p:sp>
      <p:sp>
        <p:nvSpPr>
          <p:cNvPr id="32" name="Rounded Rectangle 31"/>
          <p:cNvSpPr/>
          <p:nvPr/>
        </p:nvSpPr>
        <p:spPr bwMode="auto">
          <a:xfrm>
            <a:off x="10787732" y="4245105"/>
            <a:ext cx="696185" cy="164689"/>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nchor="ctr"/>
          <a:lstStyle/>
          <a:p>
            <a:pPr algn="ctr" defTabSz="913938">
              <a:defRPr/>
            </a:pPr>
            <a:r>
              <a:rPr lang="en-US" sz="784"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VM2</a:t>
            </a:r>
          </a:p>
        </p:txBody>
      </p:sp>
      <p:sp>
        <p:nvSpPr>
          <p:cNvPr id="45" name="Rectangle 44"/>
          <p:cNvSpPr/>
          <p:nvPr/>
        </p:nvSpPr>
        <p:spPr bwMode="auto">
          <a:xfrm>
            <a:off x="9983765" y="3534156"/>
            <a:ext cx="1667697" cy="2410541"/>
          </a:xfrm>
          <a:prstGeom prst="rect">
            <a:avLst/>
          </a:prstGeom>
          <a:solidFill>
            <a:srgbClr val="FF0000">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endParaRPr lang="en-US" sz="3527"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7" name="Straight Arrow Connector 6"/>
          <p:cNvCxnSpPr>
            <a:endCxn id="27" idx="0"/>
          </p:cNvCxnSpPr>
          <p:nvPr/>
        </p:nvCxnSpPr>
        <p:spPr>
          <a:xfrm>
            <a:off x="4967978" y="3726746"/>
            <a:ext cx="1388336" cy="859244"/>
          </a:xfrm>
          <a:prstGeom prst="straightConnector1">
            <a:avLst/>
          </a:prstGeom>
          <a:ln w="5715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967978" y="3726744"/>
            <a:ext cx="6133230" cy="518511"/>
          </a:xfrm>
          <a:prstGeom prst="straightConnector1">
            <a:avLst/>
          </a:prstGeom>
          <a:ln w="5715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4967978" y="3726746"/>
            <a:ext cx="3559728" cy="859244"/>
          </a:xfrm>
          <a:prstGeom prst="straightConnector1">
            <a:avLst/>
          </a:prstGeom>
          <a:ln w="5715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bwMode="auto">
          <a:xfrm>
            <a:off x="8526898" y="4633627"/>
            <a:ext cx="696185" cy="164689"/>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nchor="ctr"/>
          <a:lstStyle/>
          <a:p>
            <a:pPr algn="ctr" defTabSz="913938">
              <a:defRPr/>
            </a:pPr>
            <a:r>
              <a:rPr lang="en-US" sz="784"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VM2</a:t>
            </a:r>
          </a:p>
        </p:txBody>
      </p:sp>
    </p:spTree>
    <p:extLst>
      <p:ext uri="{BB962C8B-B14F-4D97-AF65-F5344CB8AC3E}">
        <p14:creationId xmlns:p14="http://schemas.microsoft.com/office/powerpoint/2010/main" val="927746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path" presetSubtype="0" accel="50000" decel="50000" fill="hold" nodeType="withEffect">
                                  <p:stCondLst>
                                    <p:cond delay="0"/>
                                  </p:stCondLst>
                                  <p:childTnLst>
                                    <p:animMotion origin="layout" path="M 3.02783E-6 -1.85202E-6 L 0.4871 0.18089 " pathEditMode="relative" rAng="0" ptsTypes="AA">
                                      <p:cBhvr>
                                        <p:cTn id="6" dur="2000" fill="hold"/>
                                        <p:tgtEl>
                                          <p:spTgt spid="13"/>
                                        </p:tgtEl>
                                        <p:attrNameLst>
                                          <p:attrName>ppt_x</p:attrName>
                                          <p:attrName>ppt_y</p:attrName>
                                        </p:attrNameLst>
                                      </p:cBhvr>
                                      <p:rCtr x="24355" y="9033"/>
                                    </p:animMotion>
                                  </p:childTnLst>
                                </p:cTn>
                              </p:par>
                              <p:par>
                                <p:cTn id="7" presetID="6" presetClass="emph" presetSubtype="0" fill="hold" nodeType="withEffect">
                                  <p:stCondLst>
                                    <p:cond delay="0"/>
                                  </p:stCondLst>
                                  <p:childTnLst>
                                    <p:animScale>
                                      <p:cBhvr>
                                        <p:cTn id="8" dur="2000" fill="hold"/>
                                        <p:tgtEl>
                                          <p:spTgt spid="13"/>
                                        </p:tgtEl>
                                      </p:cBhvr>
                                      <p:by x="50000" y="50000"/>
                                    </p:animScale>
                                  </p:childTnLst>
                                </p:cTn>
                              </p:par>
                              <p:par>
                                <p:cTn id="9" presetID="42" presetClass="path" presetSubtype="0" accel="50000" decel="50000" fill="hold" nodeType="withEffect">
                                  <p:stCondLst>
                                    <p:cond delay="500"/>
                                  </p:stCondLst>
                                  <p:childTnLst>
                                    <p:animMotion origin="layout" path="M 3.02783E-6 -1.85202E-6 L 0.66594 0.18089 " pathEditMode="relative" rAng="0" ptsTypes="AA">
                                      <p:cBhvr>
                                        <p:cTn id="10" dur="2000" fill="hold"/>
                                        <p:tgtEl>
                                          <p:spTgt spid="15"/>
                                        </p:tgtEl>
                                        <p:attrNameLst>
                                          <p:attrName>ppt_x</p:attrName>
                                          <p:attrName>ppt_y</p:attrName>
                                        </p:attrNameLst>
                                      </p:cBhvr>
                                      <p:rCtr x="33291" y="9033"/>
                                    </p:animMotion>
                                  </p:childTnLst>
                                </p:cTn>
                              </p:par>
                              <p:par>
                                <p:cTn id="11" presetID="6" presetClass="emph" presetSubtype="0" fill="hold" nodeType="withEffect">
                                  <p:stCondLst>
                                    <p:cond delay="500"/>
                                  </p:stCondLst>
                                  <p:childTnLst>
                                    <p:animScale>
                                      <p:cBhvr>
                                        <p:cTn id="12" dur="2000" fill="hold"/>
                                        <p:tgtEl>
                                          <p:spTgt spid="15"/>
                                        </p:tgtEl>
                                      </p:cBhvr>
                                      <p:by x="50000" y="50000"/>
                                    </p:animScale>
                                  </p:childTnLst>
                                </p:cTn>
                              </p:par>
                              <p:par>
                                <p:cTn id="13" presetID="42" presetClass="path" presetSubtype="0" accel="50000" decel="50000" fill="hold" nodeType="withEffect">
                                  <p:stCondLst>
                                    <p:cond delay="1000"/>
                                  </p:stCondLst>
                                  <p:childTnLst>
                                    <p:animMotion origin="layout" path="M 3.02783E-6 -1.85202E-6 L 0.30329 0.18362 " pathEditMode="relative" rAng="0" ptsTypes="AA">
                                      <p:cBhvr>
                                        <p:cTn id="14" dur="2000" fill="hold"/>
                                        <p:tgtEl>
                                          <p:spTgt spid="16"/>
                                        </p:tgtEl>
                                        <p:attrNameLst>
                                          <p:attrName>ppt_x</p:attrName>
                                          <p:attrName>ppt_y</p:attrName>
                                        </p:attrNameLst>
                                      </p:cBhvr>
                                      <p:rCtr x="15165" y="9169"/>
                                    </p:animMotion>
                                  </p:childTnLst>
                                </p:cTn>
                              </p:par>
                              <p:par>
                                <p:cTn id="15" presetID="6" presetClass="emph" presetSubtype="0" fill="hold" nodeType="withEffect">
                                  <p:stCondLst>
                                    <p:cond delay="1000"/>
                                  </p:stCondLst>
                                  <p:childTnLst>
                                    <p:animScale>
                                      <p:cBhvr>
                                        <p:cTn id="16" dur="2000" fill="hold"/>
                                        <p:tgtEl>
                                          <p:spTgt spid="16"/>
                                        </p:tgtEl>
                                      </p:cBhvr>
                                      <p:by x="50000" y="50000"/>
                                    </p:animScale>
                                  </p:childTnLst>
                                </p:cTn>
                              </p:par>
                              <p:par>
                                <p:cTn id="17" presetID="42" presetClass="path" presetSubtype="0" accel="50000" decel="50000" fill="hold" nodeType="withEffect">
                                  <p:stCondLst>
                                    <p:cond delay="500"/>
                                  </p:stCondLst>
                                  <p:childTnLst>
                                    <p:animMotion origin="layout" path="M -1.47817E-6 2.44666E-6 L -0.45724 0.43872 " pathEditMode="relative" rAng="0" ptsTypes="AA">
                                      <p:cBhvr>
                                        <p:cTn id="18" dur="2000" fill="hold"/>
                                        <p:tgtEl>
                                          <p:spTgt spid="5"/>
                                        </p:tgtEl>
                                        <p:attrNameLst>
                                          <p:attrName>ppt_x</p:attrName>
                                          <p:attrName>ppt_y</p:attrName>
                                        </p:attrNameLst>
                                      </p:cBhvr>
                                      <p:rCtr x="-22862" y="21925"/>
                                    </p:animMotion>
                                  </p:childTnLst>
                                </p:cTn>
                              </p:par>
                              <p:par>
                                <p:cTn id="19" presetID="42" presetClass="path" presetSubtype="0" accel="50000" decel="50000" fill="hold" nodeType="withEffect">
                                  <p:stCondLst>
                                    <p:cond delay="500"/>
                                  </p:stCondLst>
                                  <p:childTnLst>
                                    <p:animMotion origin="layout" path="M -1.47817E-6 3.90377E-7 L -0.45724 0.12778 " pathEditMode="relative" rAng="0" ptsTypes="AA">
                                      <p:cBhvr>
                                        <p:cTn id="20" dur="2000" fill="hold"/>
                                        <p:tgtEl>
                                          <p:spTgt spid="21"/>
                                        </p:tgtEl>
                                        <p:attrNameLst>
                                          <p:attrName>ppt_x</p:attrName>
                                          <p:attrName>ppt_y</p:attrName>
                                        </p:attrNameLst>
                                      </p:cBhvr>
                                      <p:rCtr x="-22862" y="6378"/>
                                    </p:animMotion>
                                  </p:childTnLst>
                                </p:cTn>
                              </p:par>
                              <p:par>
                                <p:cTn id="21" presetID="6" presetClass="emph" presetSubtype="0" fill="hold" nodeType="withEffect">
                                  <p:stCondLst>
                                    <p:cond delay="500"/>
                                  </p:stCondLst>
                                  <p:childTnLst>
                                    <p:animScale>
                                      <p:cBhvr>
                                        <p:cTn id="22" dur="2000" fill="hold"/>
                                        <p:tgtEl>
                                          <p:spTgt spid="5"/>
                                        </p:tgtEl>
                                      </p:cBhvr>
                                      <p:by x="50000" y="50000"/>
                                    </p:animScale>
                                  </p:childTnLst>
                                </p:cTn>
                              </p:par>
                              <p:par>
                                <p:cTn id="23" presetID="6" presetClass="emph" presetSubtype="0" fill="hold" nodeType="withEffect">
                                  <p:stCondLst>
                                    <p:cond delay="500"/>
                                  </p:stCondLst>
                                  <p:childTnLst>
                                    <p:animScale>
                                      <p:cBhvr>
                                        <p:cTn id="24" dur="2000" fill="hold"/>
                                        <p:tgtEl>
                                          <p:spTgt spid="21"/>
                                        </p:tgtEl>
                                      </p:cBhvr>
                                      <p:by x="50000" y="50000"/>
                                    </p:animScale>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xit" presetSubtype="0" fill="hold" nodeType="clickEffect">
                                  <p:stCondLst>
                                    <p:cond delay="0"/>
                                  </p:stCondLst>
                                  <p:childTnLst>
                                    <p:animEffect transition="out" filter="fade">
                                      <p:cBhvr>
                                        <p:cTn id="28" dur="500"/>
                                        <p:tgtEl>
                                          <p:spTgt spid="5"/>
                                        </p:tgtEl>
                                      </p:cBhvr>
                                    </p:animEffect>
                                    <p:set>
                                      <p:cBhvr>
                                        <p:cTn id="29" dur="1" fill="hold">
                                          <p:stCondLst>
                                            <p:cond delay="499"/>
                                          </p:stCondLst>
                                        </p:cTn>
                                        <p:tgtEl>
                                          <p:spTgt spid="5"/>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21"/>
                                        </p:tgtEl>
                                      </p:cBhvr>
                                    </p:animEffect>
                                    <p:set>
                                      <p:cBhvr>
                                        <p:cTn id="32" dur="1" fill="hold">
                                          <p:stCondLst>
                                            <p:cond delay="499"/>
                                          </p:stCondLst>
                                        </p:cTn>
                                        <p:tgtEl>
                                          <p:spTgt spid="21"/>
                                        </p:tgtEl>
                                        <p:attrNameLst>
                                          <p:attrName>style.visibility</p:attrName>
                                        </p:attrNameLst>
                                      </p:cBhvr>
                                      <p:to>
                                        <p:strVal val="hidden"/>
                                      </p:to>
                                    </p:set>
                                  </p:childTnLst>
                                </p:cTn>
                              </p:par>
                            </p:childTnLst>
                          </p:cTn>
                        </p:par>
                        <p:par>
                          <p:cTn id="33" fill="hold" nodeType="afterGroup">
                            <p:stCondLst>
                              <p:cond delay="500"/>
                            </p:stCondLst>
                            <p:childTnLst>
                              <p:par>
                                <p:cTn id="34" presetID="10" presetClass="entr" presetSubtype="0" fill="hold"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childTnLst>
                          </p:cTn>
                        </p:par>
                        <p:par>
                          <p:cTn id="40" fill="hold" nodeType="afterGroup">
                            <p:stCondLst>
                              <p:cond delay="1000"/>
                            </p:stCondLst>
                            <p:childTnLst>
                              <p:par>
                                <p:cTn id="41" presetID="10" presetClass="entr" presetSubtype="0"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10" presetClass="entr" presetSubtype="0" fill="hold"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childTnLst>
                          </p:cTn>
                        </p:par>
                        <p:par>
                          <p:cTn id="50" fill="hold" nodeType="afterGroup">
                            <p:stCondLst>
                              <p:cond delay="1500"/>
                            </p:stCondLst>
                            <p:childTnLst>
                              <p:par>
                                <p:cTn id="51" presetID="10" presetClass="entr" presetSubtype="0" fill="hold" nodeType="after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childTnLst>
                          </p:cTn>
                        </p:par>
                        <p:par>
                          <p:cTn id="54" fill="hold" nodeType="afterGroup">
                            <p:stCondLst>
                              <p:cond delay="2000"/>
                            </p:stCondLst>
                            <p:childTnLst>
                              <p:par>
                                <p:cTn id="55" presetID="10" presetClass="entr" presetSubtype="0" fill="hold" nodeType="after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nodeType="with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fade">
                                      <p:cBhvr>
                                        <p:cTn id="63" dur="500"/>
                                        <p:tgtEl>
                                          <p:spTgt spid="7"/>
                                        </p:tgtEl>
                                      </p:cBhvr>
                                    </p:animEffect>
                                  </p:childTnLst>
                                </p:cTn>
                              </p:par>
                              <p:par>
                                <p:cTn id="64" presetID="10" presetClass="entr" presetSubtype="0" fill="hold"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500"/>
                                        <p:tgtEl>
                                          <p:spTgt spid="32"/>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5"/>
                                        </p:tgtEl>
                                        <p:attrNameLst>
                                          <p:attrName>style.visibility</p:attrName>
                                        </p:attrNameLst>
                                      </p:cBhvr>
                                      <p:to>
                                        <p:strVal val="visible"/>
                                      </p:to>
                                    </p:set>
                                    <p:animEffect transition="in" filter="fade">
                                      <p:cBhvr>
                                        <p:cTn id="71" dur="500"/>
                                        <p:tgtEl>
                                          <p:spTgt spid="45"/>
                                        </p:tgtEl>
                                      </p:cBhvr>
                                    </p:animEffect>
                                  </p:childTnLst>
                                </p:cTn>
                              </p:par>
                            </p:childTnLst>
                          </p:cTn>
                        </p:par>
                        <p:par>
                          <p:cTn id="72" fill="hold" nodeType="afterGroup">
                            <p:stCondLst>
                              <p:cond delay="500"/>
                            </p:stCondLst>
                            <p:childTnLst>
                              <p:par>
                                <p:cTn id="73" presetID="1" presetClass="exit" presetSubtype="0" fill="hold" nodeType="afterEffect">
                                  <p:stCondLst>
                                    <p:cond delay="0"/>
                                  </p:stCondLst>
                                  <p:childTnLst>
                                    <p:set>
                                      <p:cBhvr>
                                        <p:cTn id="74" dur="1" fill="hold">
                                          <p:stCondLst>
                                            <p:cond delay="0"/>
                                          </p:stCondLst>
                                        </p:cTn>
                                        <p:tgtEl>
                                          <p:spTgt spid="25"/>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32"/>
                                        </p:tgtEl>
                                        <p:attrNameLst>
                                          <p:attrName>style.visibility</p:attrName>
                                        </p:attrNameLst>
                                      </p:cBhvr>
                                      <p:to>
                                        <p:strVal val="hidden"/>
                                      </p:to>
                                    </p:set>
                                  </p:childTnLst>
                                </p:cTn>
                              </p:par>
                            </p:childTnLst>
                          </p:cTn>
                        </p:par>
                        <p:par>
                          <p:cTn id="77" fill="hold" nodeType="afterGroup">
                            <p:stCondLst>
                              <p:cond delay="500"/>
                            </p:stCondLst>
                            <p:childTnLst>
                              <p:par>
                                <p:cTn id="78" presetID="10" presetClass="entr" presetSubtype="0" fill="hold" nodeType="after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fade">
                                      <p:cBhvr>
                                        <p:cTn id="80" dur="500"/>
                                        <p:tgtEl>
                                          <p:spTgt spid="26"/>
                                        </p:tgtEl>
                                      </p:cBhvr>
                                    </p:animEffect>
                                  </p:childTnLst>
                                </p:cTn>
                              </p:par>
                            </p:childTnLst>
                          </p:cTn>
                        </p:par>
                        <p:par>
                          <p:cTn id="81" fill="hold" nodeType="afterGroup">
                            <p:stCondLst>
                              <p:cond delay="1000"/>
                            </p:stCondLst>
                            <p:childTnLst>
                              <p:par>
                                <p:cTn id="82" presetID="10" presetClass="entr" presetSubtype="0" fill="hold" nodeType="after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fade">
                                      <p:cBhvr>
                                        <p:cTn id="8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custDataLst>
              <p:tags r:id="rId1"/>
            </p:custDataLst>
          </p:nvPr>
        </p:nvSpPr>
        <p:spPr bwMode="auto">
          <a:xfrm>
            <a:off x="7237983" y="1492211"/>
            <a:ext cx="2664373" cy="4774503"/>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1218490" fontAlgn="base">
              <a:spcBef>
                <a:spcPct val="0"/>
              </a:spcBef>
              <a:spcAft>
                <a:spcPct val="0"/>
              </a:spcAft>
            </a:pPr>
            <a:r>
              <a:rPr lang="en-US" sz="2133" dirty="0">
                <a:ln>
                  <a:solidFill>
                    <a:srgbClr val="FFFFFF">
                      <a:alpha val="0"/>
                    </a:srgbClr>
                  </a:solidFill>
                </a:ln>
                <a:solidFill>
                  <a:schemeClr val="bg1">
                    <a:alpha val="99000"/>
                  </a:schemeClr>
                </a:solidFill>
              </a:rPr>
              <a:t>Fault Domain</a:t>
            </a:r>
          </a:p>
        </p:txBody>
      </p:sp>
      <p:sp>
        <p:nvSpPr>
          <p:cNvPr id="12" name="Rectangle 11"/>
          <p:cNvSpPr/>
          <p:nvPr>
            <p:custDataLst>
              <p:tags r:id="rId2"/>
            </p:custDataLst>
          </p:nvPr>
        </p:nvSpPr>
        <p:spPr bwMode="auto">
          <a:xfrm>
            <a:off x="7396690" y="1918234"/>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709" rIns="91380" bIns="45691" numCol="1" spcCol="0" rtlCol="0" anchor="t" anchorCtr="0" compatLnSpc="1">
            <a:prstTxWarp prst="textNoShape">
              <a:avLst/>
            </a:prstTxWarp>
          </a:bodyPr>
          <a:lstStyle/>
          <a:p>
            <a:pPr algn="ctr" defTabSz="913566" fontAlgn="base">
              <a:spcBef>
                <a:spcPts val="1200"/>
              </a:spcBef>
              <a:spcAft>
                <a:spcPct val="0"/>
              </a:spcAft>
            </a:pPr>
            <a:r>
              <a:rPr lang="en-US" sz="2133" dirty="0">
                <a:ln>
                  <a:solidFill>
                    <a:srgbClr val="FFFFFF">
                      <a:alpha val="0"/>
                    </a:srgbClr>
                  </a:solidFill>
                </a:ln>
                <a:solidFill>
                  <a:srgbClr val="5F5F5F">
                    <a:alpha val="99000"/>
                  </a:srgbClr>
                </a:solidFill>
              </a:rPr>
              <a:t>Rack</a:t>
            </a:r>
            <a:endParaRPr lang="en-US" sz="1466" dirty="0">
              <a:ln>
                <a:solidFill>
                  <a:srgbClr val="FFFFFF">
                    <a:alpha val="0"/>
                  </a:srgbClr>
                </a:solidFill>
              </a:ln>
              <a:solidFill>
                <a:srgbClr val="5F5F5F">
                  <a:alpha val="99000"/>
                </a:srgbClr>
              </a:solidFill>
            </a:endParaRPr>
          </a:p>
        </p:txBody>
      </p:sp>
      <p:sp>
        <p:nvSpPr>
          <p:cNvPr id="31" name="Title 30"/>
          <p:cNvSpPr>
            <a:spLocks noGrp="1"/>
          </p:cNvSpPr>
          <p:nvPr>
            <p:ph type="title" idx="4294967295"/>
          </p:nvPr>
        </p:nvSpPr>
        <p:spPr>
          <a:xfrm>
            <a:off x="1111250" y="342900"/>
            <a:ext cx="11080750" cy="957263"/>
          </a:xfrm>
          <a:prstGeom prst="rect">
            <a:avLst/>
          </a:prstGeom>
        </p:spPr>
        <p:txBody>
          <a:bodyPr/>
          <a:lstStyle/>
          <a:p>
            <a:r>
              <a:rPr lang="en-NZ" dirty="0"/>
              <a:t>Fault and Update Domains</a:t>
            </a:r>
          </a:p>
        </p:txBody>
      </p:sp>
      <p:sp>
        <p:nvSpPr>
          <p:cNvPr id="3" name="Rectangle 2"/>
          <p:cNvSpPr/>
          <p:nvPr>
            <p:custDataLst>
              <p:tags r:id="rId3"/>
            </p:custDataLst>
          </p:nvPr>
        </p:nvSpPr>
        <p:spPr bwMode="auto">
          <a:xfrm>
            <a:off x="2252325" y="1492211"/>
            <a:ext cx="2664373" cy="4774503"/>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1218490" fontAlgn="base">
              <a:spcBef>
                <a:spcPct val="0"/>
              </a:spcBef>
              <a:spcAft>
                <a:spcPct val="0"/>
              </a:spcAft>
            </a:pPr>
            <a:r>
              <a:rPr lang="en-US" sz="2133" dirty="0">
                <a:ln>
                  <a:solidFill>
                    <a:srgbClr val="FFFFFF">
                      <a:alpha val="0"/>
                    </a:srgbClr>
                  </a:solidFill>
                </a:ln>
                <a:solidFill>
                  <a:schemeClr val="bg1">
                    <a:alpha val="99000"/>
                  </a:schemeClr>
                </a:solidFill>
              </a:rPr>
              <a:t>Fault Domain</a:t>
            </a:r>
          </a:p>
        </p:txBody>
      </p:sp>
      <p:sp>
        <p:nvSpPr>
          <p:cNvPr id="4" name="Rectangle 3"/>
          <p:cNvSpPr/>
          <p:nvPr>
            <p:custDataLst>
              <p:tags r:id="rId4"/>
            </p:custDataLst>
          </p:nvPr>
        </p:nvSpPr>
        <p:spPr bwMode="auto">
          <a:xfrm>
            <a:off x="2411032" y="1918234"/>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709" rIns="91380" bIns="45691" numCol="1" spcCol="0" rtlCol="0" anchor="t" anchorCtr="0" compatLnSpc="1">
            <a:prstTxWarp prst="textNoShape">
              <a:avLst/>
            </a:prstTxWarp>
          </a:bodyPr>
          <a:lstStyle/>
          <a:p>
            <a:pPr algn="ctr" defTabSz="913566" fontAlgn="base">
              <a:spcBef>
                <a:spcPts val="1200"/>
              </a:spcBef>
              <a:spcAft>
                <a:spcPct val="0"/>
              </a:spcAft>
            </a:pPr>
            <a:r>
              <a:rPr lang="en-US" sz="2133" dirty="0">
                <a:ln>
                  <a:solidFill>
                    <a:srgbClr val="FFFFFF">
                      <a:alpha val="0"/>
                    </a:srgbClr>
                  </a:solidFill>
                </a:ln>
                <a:solidFill>
                  <a:srgbClr val="5F5F5F">
                    <a:alpha val="99000"/>
                  </a:srgbClr>
                </a:solidFill>
              </a:rPr>
              <a:t>Rack</a:t>
            </a:r>
            <a:endParaRPr lang="en-US" sz="1466" dirty="0">
              <a:ln>
                <a:solidFill>
                  <a:srgbClr val="FFFFFF">
                    <a:alpha val="0"/>
                  </a:srgbClr>
                </a:solidFill>
              </a:ln>
              <a:solidFill>
                <a:srgbClr val="5F5F5F">
                  <a:alpha val="99000"/>
                </a:srgbClr>
              </a:solidFill>
            </a:endParaRPr>
          </a:p>
        </p:txBody>
      </p:sp>
      <p:sp>
        <p:nvSpPr>
          <p:cNvPr id="5" name="Rectangle 4"/>
          <p:cNvSpPr/>
          <p:nvPr>
            <p:custDataLst>
              <p:tags r:id="rId5"/>
            </p:custDataLst>
          </p:nvPr>
        </p:nvSpPr>
        <p:spPr bwMode="auto">
          <a:xfrm>
            <a:off x="2578672" y="2399489"/>
            <a:ext cx="6997336"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913878" fontAlgn="base">
              <a:spcBef>
                <a:spcPct val="0"/>
              </a:spcBef>
              <a:spcAft>
                <a:spcPct val="0"/>
              </a:spcAft>
            </a:pPr>
            <a:r>
              <a:rPr lang="en-US" sz="2133" dirty="0">
                <a:ln>
                  <a:solidFill>
                    <a:srgbClr val="FFFFFF">
                      <a:alpha val="0"/>
                    </a:srgbClr>
                  </a:solidFill>
                </a:ln>
                <a:solidFill>
                  <a:schemeClr val="bg1">
                    <a:alpha val="99000"/>
                  </a:schemeClr>
                </a:solidFill>
              </a:rPr>
              <a:t>Web Role</a:t>
            </a:r>
          </a:p>
        </p:txBody>
      </p:sp>
      <p:sp>
        <p:nvSpPr>
          <p:cNvPr id="6" name="Rectangle 5"/>
          <p:cNvSpPr/>
          <p:nvPr>
            <p:custDataLst>
              <p:tags r:id="rId6"/>
            </p:custDataLst>
          </p:nvPr>
        </p:nvSpPr>
        <p:spPr bwMode="auto">
          <a:xfrm>
            <a:off x="2852990" y="2850206"/>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7" name="Rectangle 6"/>
          <p:cNvSpPr/>
          <p:nvPr>
            <p:custDataLst>
              <p:tags r:id="rId7"/>
            </p:custDataLst>
          </p:nvPr>
        </p:nvSpPr>
        <p:spPr bwMode="auto">
          <a:xfrm>
            <a:off x="2852990" y="3473720"/>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8" name="Rectangle 7"/>
          <p:cNvSpPr/>
          <p:nvPr>
            <p:custDataLst>
              <p:tags r:id="rId8"/>
            </p:custDataLst>
          </p:nvPr>
        </p:nvSpPr>
        <p:spPr bwMode="auto">
          <a:xfrm>
            <a:off x="2592067" y="4255996"/>
            <a:ext cx="6997336"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913878" fontAlgn="base">
              <a:spcBef>
                <a:spcPct val="0"/>
              </a:spcBef>
              <a:spcAft>
                <a:spcPct val="0"/>
              </a:spcAft>
            </a:pPr>
            <a:r>
              <a:rPr lang="en-US" sz="2133" dirty="0">
                <a:ln>
                  <a:solidFill>
                    <a:srgbClr val="FFFFFF">
                      <a:alpha val="0"/>
                    </a:srgbClr>
                  </a:solidFill>
                </a:ln>
                <a:solidFill>
                  <a:schemeClr val="bg1"/>
                </a:solidFill>
              </a:rPr>
              <a:t>Worker Role</a:t>
            </a:r>
          </a:p>
        </p:txBody>
      </p:sp>
      <p:sp>
        <p:nvSpPr>
          <p:cNvPr id="9" name="Rectangle 8"/>
          <p:cNvSpPr/>
          <p:nvPr>
            <p:custDataLst>
              <p:tags r:id="rId9"/>
            </p:custDataLst>
          </p:nvPr>
        </p:nvSpPr>
        <p:spPr bwMode="auto">
          <a:xfrm>
            <a:off x="2852990" y="4706713"/>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0" name="Rectangle 9"/>
          <p:cNvSpPr/>
          <p:nvPr>
            <p:custDataLst>
              <p:tags r:id="rId10"/>
            </p:custDataLst>
          </p:nvPr>
        </p:nvSpPr>
        <p:spPr bwMode="auto">
          <a:xfrm>
            <a:off x="2852990" y="5330228"/>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4" name="Rectangle 13"/>
          <p:cNvSpPr/>
          <p:nvPr>
            <p:custDataLst>
              <p:tags r:id="rId11"/>
            </p:custDataLst>
          </p:nvPr>
        </p:nvSpPr>
        <p:spPr bwMode="auto">
          <a:xfrm>
            <a:off x="7838648" y="2839495"/>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5" name="Rectangle 14"/>
          <p:cNvSpPr/>
          <p:nvPr>
            <p:custDataLst>
              <p:tags r:id="rId12"/>
            </p:custDataLst>
          </p:nvPr>
        </p:nvSpPr>
        <p:spPr bwMode="auto">
          <a:xfrm>
            <a:off x="7838648" y="3473720"/>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7" name="Rectangle 16"/>
          <p:cNvSpPr/>
          <p:nvPr>
            <p:custDataLst>
              <p:tags r:id="rId13"/>
            </p:custDataLst>
          </p:nvPr>
        </p:nvSpPr>
        <p:spPr bwMode="auto">
          <a:xfrm>
            <a:off x="7838648" y="4706713"/>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8" name="Rectangle 17"/>
          <p:cNvSpPr/>
          <p:nvPr>
            <p:custDataLst>
              <p:tags r:id="rId14"/>
            </p:custDataLst>
          </p:nvPr>
        </p:nvSpPr>
        <p:spPr bwMode="auto">
          <a:xfrm>
            <a:off x="7838648" y="5330228"/>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9" name="Rectangle 18"/>
          <p:cNvSpPr/>
          <p:nvPr>
            <p:custDataLst>
              <p:tags r:id="rId15"/>
            </p:custDataLst>
          </p:nvPr>
        </p:nvSpPr>
        <p:spPr bwMode="auto">
          <a:xfrm>
            <a:off x="2683133" y="2739538"/>
            <a:ext cx="1759431" cy="1248453"/>
          </a:xfrm>
          <a:prstGeom prst="rect">
            <a:avLst/>
          </a:prstGeom>
          <a:no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1" name="Rectangle 20"/>
          <p:cNvSpPr/>
          <p:nvPr>
            <p:custDataLst>
              <p:tags r:id="rId16"/>
            </p:custDataLst>
          </p:nvPr>
        </p:nvSpPr>
        <p:spPr bwMode="auto">
          <a:xfrm>
            <a:off x="2683133" y="4622048"/>
            <a:ext cx="1759431" cy="122790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4" name="Rectangle 23"/>
          <p:cNvSpPr/>
          <p:nvPr>
            <p:custDataLst>
              <p:tags r:id="rId17"/>
            </p:custDataLst>
          </p:nvPr>
        </p:nvSpPr>
        <p:spPr bwMode="auto">
          <a:xfrm>
            <a:off x="7690456" y="4622048"/>
            <a:ext cx="1759431" cy="122790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5" name="Rectangle 24"/>
          <p:cNvSpPr/>
          <p:nvPr>
            <p:custDataLst>
              <p:tags r:id="rId18"/>
            </p:custDataLst>
          </p:nvPr>
        </p:nvSpPr>
        <p:spPr bwMode="auto">
          <a:xfrm>
            <a:off x="7681623" y="2739538"/>
            <a:ext cx="1759431" cy="1248453"/>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 name="TextBox 1"/>
          <p:cNvSpPr txBox="1"/>
          <p:nvPr/>
        </p:nvSpPr>
        <p:spPr>
          <a:xfrm>
            <a:off x="3202758" y="2422944"/>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#1</a:t>
            </a:r>
          </a:p>
        </p:txBody>
      </p:sp>
      <p:sp>
        <p:nvSpPr>
          <p:cNvPr id="26" name="TextBox 25"/>
          <p:cNvSpPr txBox="1"/>
          <p:nvPr/>
        </p:nvSpPr>
        <p:spPr>
          <a:xfrm>
            <a:off x="3202758" y="430899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#1</a:t>
            </a:r>
          </a:p>
        </p:txBody>
      </p:sp>
      <p:sp>
        <p:nvSpPr>
          <p:cNvPr id="27" name="TextBox 26"/>
          <p:cNvSpPr txBox="1"/>
          <p:nvPr/>
        </p:nvSpPr>
        <p:spPr>
          <a:xfrm>
            <a:off x="8304921" y="244140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#2</a:t>
            </a:r>
          </a:p>
        </p:txBody>
      </p:sp>
      <p:sp>
        <p:nvSpPr>
          <p:cNvPr id="28" name="TextBox 27"/>
          <p:cNvSpPr txBox="1"/>
          <p:nvPr/>
        </p:nvSpPr>
        <p:spPr>
          <a:xfrm>
            <a:off x="8304921" y="430899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#2</a:t>
            </a:r>
          </a:p>
        </p:txBody>
      </p:sp>
    </p:spTree>
    <p:extLst>
      <p:ext uri="{BB962C8B-B14F-4D97-AF65-F5344CB8AC3E}">
        <p14:creationId xmlns:p14="http://schemas.microsoft.com/office/powerpoint/2010/main" val="162603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3" grpId="0" animBg="1"/>
      <p:bldP spid="4" grpId="0" animBg="1"/>
      <p:bldP spid="19" grpId="0" animBg="1"/>
      <p:bldP spid="21" grpId="0" animBg="1"/>
      <p:bldP spid="24" grpId="0" animBg="1"/>
      <p:bldP spid="25" grpId="0" animBg="1"/>
      <p:bldP spid="2" grpId="0"/>
      <p:bldP spid="26" grpId="0"/>
      <p:bldP spid="27" grpId="0"/>
      <p:bldP spid="2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idx="4294967295"/>
          </p:nvPr>
        </p:nvSpPr>
        <p:spPr>
          <a:xfrm>
            <a:off x="1111250" y="342900"/>
            <a:ext cx="11080750" cy="957263"/>
          </a:xfrm>
          <a:prstGeom prst="rect">
            <a:avLst/>
          </a:prstGeom>
        </p:spPr>
        <p:txBody>
          <a:bodyPr>
            <a:normAutofit fontScale="90000"/>
          </a:bodyPr>
          <a:lstStyle/>
          <a:p>
            <a:r>
              <a:rPr lang="en-NZ" dirty="0"/>
              <a:t>Virtual Machine Availability Sets</a:t>
            </a:r>
            <a:r>
              <a:rPr lang="en-NZ" dirty="0" smtClean="0"/>
              <a:t/>
            </a:r>
            <a:br>
              <a:rPr lang="en-NZ" dirty="0" smtClean="0"/>
            </a:br>
            <a:endParaRPr lang="en-NZ" sz="3999" dirty="0">
              <a:solidFill>
                <a:schemeClr val="bg1">
                  <a:alpha val="99000"/>
                </a:schemeClr>
              </a:solidFill>
            </a:endParaRPr>
          </a:p>
        </p:txBody>
      </p:sp>
      <p:sp>
        <p:nvSpPr>
          <p:cNvPr id="3" name="Rectangle 2"/>
          <p:cNvSpPr/>
          <p:nvPr>
            <p:custDataLst>
              <p:tags r:id="rId1"/>
            </p:custDataLst>
          </p:nvPr>
        </p:nvSpPr>
        <p:spPr bwMode="auto">
          <a:xfrm>
            <a:off x="2075381" y="1659348"/>
            <a:ext cx="2841318" cy="4977758"/>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fontAlgn="base">
              <a:spcBef>
                <a:spcPct val="0"/>
              </a:spcBef>
              <a:spcAft>
                <a:spcPct val="0"/>
              </a:spcAft>
            </a:pPr>
            <a:r>
              <a:rPr lang="en-US" sz="3199" dirty="0">
                <a:ln>
                  <a:solidFill>
                    <a:schemeClr val="bg1">
                      <a:alpha val="0"/>
                    </a:schemeClr>
                  </a:solidFill>
                </a:ln>
                <a:solidFill>
                  <a:srgbClr val="595959"/>
                </a:solidFill>
                <a:latin typeface="Segoe UI Light" pitchFamily="34" charset="0"/>
              </a:rPr>
              <a:t>Fault Domain</a:t>
            </a:r>
          </a:p>
        </p:txBody>
      </p:sp>
      <p:sp>
        <p:nvSpPr>
          <p:cNvPr id="4" name="Rectangle 3"/>
          <p:cNvSpPr/>
          <p:nvPr>
            <p:custDataLst>
              <p:tags r:id="rId2"/>
            </p:custDataLst>
          </p:nvPr>
        </p:nvSpPr>
        <p:spPr bwMode="auto">
          <a:xfrm>
            <a:off x="2267608" y="2132470"/>
            <a:ext cx="2520864" cy="43505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chemeClr val="bg1">
                      <a:alpha val="0"/>
                    </a:schemeClr>
                  </a:solidFill>
                </a:ln>
                <a:solidFill>
                  <a:srgbClr val="595959"/>
                </a:solidFill>
              </a:rPr>
              <a:t>Rack</a:t>
            </a:r>
            <a:endParaRPr lang="en-US" sz="1466" dirty="0">
              <a:ln>
                <a:solidFill>
                  <a:schemeClr val="bg1">
                    <a:alpha val="0"/>
                  </a:schemeClr>
                </a:solidFill>
              </a:ln>
              <a:solidFill>
                <a:srgbClr val="595959"/>
              </a:solidFill>
            </a:endParaRPr>
          </a:p>
        </p:txBody>
      </p:sp>
      <p:sp>
        <p:nvSpPr>
          <p:cNvPr id="11" name="Rectangle 10"/>
          <p:cNvSpPr/>
          <p:nvPr>
            <p:custDataLst>
              <p:tags r:id="rId3"/>
            </p:custDataLst>
          </p:nvPr>
        </p:nvSpPr>
        <p:spPr bwMode="auto">
          <a:xfrm>
            <a:off x="7237982" y="1659348"/>
            <a:ext cx="2843784" cy="4977758"/>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fontAlgn="base">
              <a:spcBef>
                <a:spcPct val="0"/>
              </a:spcBef>
              <a:spcAft>
                <a:spcPct val="0"/>
              </a:spcAft>
            </a:pPr>
            <a:r>
              <a:rPr lang="en-US" sz="3199" dirty="0">
                <a:ln>
                  <a:solidFill>
                    <a:schemeClr val="bg1">
                      <a:alpha val="0"/>
                    </a:schemeClr>
                  </a:solidFill>
                </a:ln>
                <a:solidFill>
                  <a:srgbClr val="595959"/>
                </a:solidFill>
                <a:latin typeface="Segoe UI Light" pitchFamily="34" charset="0"/>
              </a:rPr>
              <a:t>Fault Domain</a:t>
            </a:r>
          </a:p>
        </p:txBody>
      </p:sp>
      <p:sp>
        <p:nvSpPr>
          <p:cNvPr id="12" name="Rectangle 11"/>
          <p:cNvSpPr/>
          <p:nvPr>
            <p:custDataLst>
              <p:tags r:id="rId4"/>
            </p:custDataLst>
          </p:nvPr>
        </p:nvSpPr>
        <p:spPr bwMode="auto">
          <a:xfrm>
            <a:off x="7396689" y="2132470"/>
            <a:ext cx="2523744" cy="43505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chemeClr val="bg1">
                      <a:alpha val="0"/>
                    </a:schemeClr>
                  </a:solidFill>
                </a:ln>
                <a:solidFill>
                  <a:srgbClr val="595959"/>
                </a:solidFill>
              </a:rPr>
              <a:t>Rack</a:t>
            </a:r>
            <a:endParaRPr lang="en-US" sz="1466" dirty="0">
              <a:ln>
                <a:solidFill>
                  <a:schemeClr val="bg1">
                    <a:alpha val="0"/>
                  </a:schemeClr>
                </a:solidFill>
              </a:ln>
              <a:solidFill>
                <a:srgbClr val="595959"/>
              </a:solidFill>
            </a:endParaRPr>
          </a:p>
        </p:txBody>
      </p:sp>
      <p:sp>
        <p:nvSpPr>
          <p:cNvPr id="19" name="Rectangle 18"/>
          <p:cNvSpPr/>
          <p:nvPr>
            <p:custDataLst>
              <p:tags r:id="rId5"/>
            </p:custDataLst>
          </p:nvPr>
        </p:nvSpPr>
        <p:spPr bwMode="auto">
          <a:xfrm>
            <a:off x="2333911" y="2613728"/>
            <a:ext cx="7502142" cy="1810512"/>
          </a:xfrm>
          <a:prstGeom prst="rect">
            <a:avLst/>
          </a:prstGeom>
          <a:solidFill>
            <a:schemeClr val="accent2">
              <a:lumMod val="60000"/>
              <a:lumOff val="40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chemeClr val="bg1">
                      <a:alpha val="0"/>
                    </a:schemeClr>
                  </a:solidFill>
                </a:ln>
                <a:solidFill>
                  <a:schemeClr val="bg1"/>
                </a:solidFill>
              </a:rPr>
              <a:t>Availability Set</a:t>
            </a:r>
          </a:p>
        </p:txBody>
      </p:sp>
      <p:sp>
        <p:nvSpPr>
          <p:cNvPr id="21" name="Rectangle 20"/>
          <p:cNvSpPr/>
          <p:nvPr>
            <p:custDataLst>
              <p:tags r:id="rId6"/>
            </p:custDataLst>
          </p:nvPr>
        </p:nvSpPr>
        <p:spPr bwMode="auto">
          <a:xfrm>
            <a:off x="2333911" y="4500899"/>
            <a:ext cx="7502142" cy="1811645"/>
          </a:xfrm>
          <a:prstGeom prst="rect">
            <a:avLst/>
          </a:prstGeom>
          <a:solidFill>
            <a:schemeClr val="accent4">
              <a:lumMod val="75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chemeClr val="bg1">
                      <a:alpha val="0"/>
                    </a:schemeClr>
                  </a:solidFill>
                </a:ln>
                <a:solidFill>
                  <a:schemeClr val="bg1"/>
                </a:solidFill>
              </a:rPr>
              <a:t>Availability Set</a:t>
            </a:r>
          </a:p>
        </p:txBody>
      </p:sp>
      <p:sp>
        <p:nvSpPr>
          <p:cNvPr id="5" name="Rectangle 4"/>
          <p:cNvSpPr/>
          <p:nvPr>
            <p:custDataLst>
              <p:tags r:id="rId7"/>
            </p:custDataLst>
          </p:nvPr>
        </p:nvSpPr>
        <p:spPr bwMode="auto">
          <a:xfrm>
            <a:off x="2578672" y="2695916"/>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8" name="Rectangle 7"/>
          <p:cNvSpPr/>
          <p:nvPr>
            <p:custDataLst>
              <p:tags r:id="rId8"/>
            </p:custDataLst>
          </p:nvPr>
        </p:nvSpPr>
        <p:spPr bwMode="auto">
          <a:xfrm>
            <a:off x="2578672" y="4583246"/>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13" name="Rectangle 12"/>
          <p:cNvSpPr/>
          <p:nvPr>
            <p:custDataLst>
              <p:tags r:id="rId9"/>
            </p:custDataLst>
          </p:nvPr>
        </p:nvSpPr>
        <p:spPr bwMode="auto">
          <a:xfrm>
            <a:off x="7564328" y="2695916"/>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16" name="Rectangle 15"/>
          <p:cNvSpPr/>
          <p:nvPr>
            <p:custDataLst>
              <p:tags r:id="rId10"/>
            </p:custDataLst>
          </p:nvPr>
        </p:nvSpPr>
        <p:spPr bwMode="auto">
          <a:xfrm>
            <a:off x="7564328" y="4583246"/>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6" name="Rectangle 5"/>
          <p:cNvSpPr/>
          <p:nvPr>
            <p:custDataLst>
              <p:tags r:id="rId11"/>
            </p:custDataLst>
          </p:nvPr>
        </p:nvSpPr>
        <p:spPr bwMode="auto">
          <a:xfrm>
            <a:off x="2852990" y="3146641"/>
            <a:ext cx="1463040" cy="100570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IIS1</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9" name="Rectangle 8"/>
          <p:cNvSpPr/>
          <p:nvPr>
            <p:custDataLst>
              <p:tags r:id="rId12"/>
            </p:custDataLst>
          </p:nvPr>
        </p:nvSpPr>
        <p:spPr bwMode="auto">
          <a:xfrm>
            <a:off x="2852990" y="5033969"/>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SQL1</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14" name="Rectangle 13"/>
          <p:cNvSpPr/>
          <p:nvPr>
            <p:custDataLst>
              <p:tags r:id="rId13"/>
            </p:custDataLst>
          </p:nvPr>
        </p:nvSpPr>
        <p:spPr bwMode="auto">
          <a:xfrm>
            <a:off x="7838648" y="3135921"/>
            <a:ext cx="1463040" cy="10164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IIS2</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17" name="Rectangle 16"/>
          <p:cNvSpPr/>
          <p:nvPr>
            <p:custDataLst>
              <p:tags r:id="rId14"/>
            </p:custDataLst>
          </p:nvPr>
        </p:nvSpPr>
        <p:spPr bwMode="auto">
          <a:xfrm>
            <a:off x="7838648" y="5033969"/>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SQL2</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20" name="Rectangle 19"/>
          <p:cNvSpPr/>
          <p:nvPr/>
        </p:nvSpPr>
        <p:spPr>
          <a:xfrm>
            <a:off x="8128130" y="3787237"/>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#2</a:t>
            </a:r>
          </a:p>
        </p:txBody>
      </p:sp>
      <p:sp>
        <p:nvSpPr>
          <p:cNvPr id="22" name="Rectangle 21"/>
          <p:cNvSpPr/>
          <p:nvPr/>
        </p:nvSpPr>
        <p:spPr>
          <a:xfrm>
            <a:off x="8112887" y="5628524"/>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#2</a:t>
            </a:r>
          </a:p>
        </p:txBody>
      </p:sp>
      <p:sp>
        <p:nvSpPr>
          <p:cNvPr id="2" name="TextBox 1"/>
          <p:cNvSpPr txBox="1"/>
          <p:nvPr/>
        </p:nvSpPr>
        <p:spPr>
          <a:xfrm>
            <a:off x="3202034" y="3863380"/>
            <a:ext cx="668453" cy="258404"/>
          </a:xfrm>
          <a:prstGeom prst="rect">
            <a:avLst/>
          </a:prstGeom>
          <a:noFill/>
        </p:spPr>
        <p:txBody>
          <a:bodyPr wrap="none" lIns="0" tIns="0" rIns="0" bIns="0" rtlCol="0">
            <a:spAutoFit/>
          </a:bodyPr>
          <a:lstStyle/>
          <a:p>
            <a:pPr>
              <a:lnSpc>
                <a:spcPct val="90000"/>
              </a:lnSpc>
              <a:spcBef>
                <a:spcPct val="20000"/>
              </a:spcBef>
              <a:buSzPct val="80000"/>
            </a:pPr>
            <a:r>
              <a:rPr lang="en-US" sz="1866" dirty="0">
                <a:ln>
                  <a:solidFill>
                    <a:schemeClr val="bg1">
                      <a:alpha val="0"/>
                    </a:schemeClr>
                  </a:solidFill>
                </a:ln>
                <a:solidFill>
                  <a:srgbClr val="595959"/>
                </a:solidFill>
              </a:rPr>
              <a:t>UD #1</a:t>
            </a:r>
            <a:endParaRPr lang="en-US" sz="1866" dirty="0">
              <a:gradFill>
                <a:gsLst>
                  <a:gs pos="0">
                    <a:srgbClr val="292929">
                      <a:lumMod val="90000"/>
                      <a:lumOff val="10000"/>
                    </a:srgbClr>
                  </a:gs>
                  <a:gs pos="86000">
                    <a:srgbClr val="292929">
                      <a:lumMod val="90000"/>
                      <a:lumOff val="10000"/>
                    </a:srgbClr>
                  </a:gs>
                </a:gsLst>
                <a:lin ang="5400000" scaled="0"/>
              </a:gradFill>
            </a:endParaRPr>
          </a:p>
        </p:txBody>
      </p:sp>
      <p:sp>
        <p:nvSpPr>
          <p:cNvPr id="18" name="Rectangle 17"/>
          <p:cNvSpPr/>
          <p:nvPr/>
        </p:nvSpPr>
        <p:spPr>
          <a:xfrm>
            <a:off x="3142471" y="5607630"/>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#1</a:t>
            </a:r>
          </a:p>
        </p:txBody>
      </p:sp>
      <p:sp>
        <p:nvSpPr>
          <p:cNvPr id="23" name="Freeform 62"/>
          <p:cNvSpPr>
            <a:spLocks noEditPoints="1"/>
          </p:cNvSpPr>
          <p:nvPr/>
        </p:nvSpPr>
        <p:spPr bwMode="black">
          <a:xfrm>
            <a:off x="2951345" y="3308489"/>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endParaRPr lang="en-US" sz="1600" dirty="0"/>
          </a:p>
        </p:txBody>
      </p:sp>
      <p:sp>
        <p:nvSpPr>
          <p:cNvPr id="24" name="Freeform 62"/>
          <p:cNvSpPr>
            <a:spLocks noEditPoints="1"/>
          </p:cNvSpPr>
          <p:nvPr/>
        </p:nvSpPr>
        <p:spPr bwMode="black">
          <a:xfrm>
            <a:off x="7924016" y="3321831"/>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endParaRPr lang="en-US" sz="1600" dirty="0"/>
          </a:p>
        </p:txBody>
      </p:sp>
      <p:sp>
        <p:nvSpPr>
          <p:cNvPr id="25" name="Freeform 34"/>
          <p:cNvSpPr>
            <a:spLocks noEditPoints="1"/>
          </p:cNvSpPr>
          <p:nvPr/>
        </p:nvSpPr>
        <p:spPr bwMode="auto">
          <a:xfrm>
            <a:off x="2962635" y="5222894"/>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chemeClr val="tx1">
                  <a:lumMod val="50000"/>
                </a:schemeClr>
              </a:solidFill>
              <a:latin typeface="Segoe Light" pitchFamily="34" charset="0"/>
            </a:endParaRPr>
          </a:p>
        </p:txBody>
      </p:sp>
      <p:sp>
        <p:nvSpPr>
          <p:cNvPr id="26" name="Freeform 34"/>
          <p:cNvSpPr>
            <a:spLocks noEditPoints="1"/>
          </p:cNvSpPr>
          <p:nvPr/>
        </p:nvSpPr>
        <p:spPr bwMode="auto">
          <a:xfrm>
            <a:off x="7946598" y="5222894"/>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chemeClr val="tx1">
                  <a:lumMod val="50000"/>
                </a:schemeClr>
              </a:solidFill>
              <a:latin typeface="Segoe Light" pitchFamily="34" charset="0"/>
            </a:endParaRPr>
          </a:p>
        </p:txBody>
      </p:sp>
      <p:sp>
        <p:nvSpPr>
          <p:cNvPr id="27" name="Text Placeholder 5"/>
          <p:cNvSpPr txBox="1">
            <a:spLocks/>
          </p:cNvSpPr>
          <p:nvPr/>
        </p:nvSpPr>
        <p:spPr>
          <a:xfrm>
            <a:off x="560388" y="1178710"/>
            <a:ext cx="11080750" cy="4375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2400" i="1" cap="all" dirty="0">
                <a:latin typeface="+mj-lt"/>
              </a:rPr>
              <a:t>Update Domains are honored by host OS updates</a:t>
            </a:r>
          </a:p>
        </p:txBody>
      </p:sp>
    </p:spTree>
    <p:extLst>
      <p:ext uri="{BB962C8B-B14F-4D97-AF65-F5344CB8AC3E}">
        <p14:creationId xmlns:p14="http://schemas.microsoft.com/office/powerpoint/2010/main" val="2303361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P spid="12" grpId="0" animBg="1"/>
      <p:bldP spid="19" grpId="0" animBg="1"/>
      <p:bldP spid="21" grpId="0" animBg="1"/>
      <p:bldP spid="20" grpId="0"/>
      <p:bldP spid="22" grpId="0"/>
      <p:bldP spid="2" grpId="0"/>
      <p:bldP spid="1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599440" y="1412875"/>
            <a:ext cx="10436860" cy="4038600"/>
          </a:xfrm>
          <a:prstGeom prst="rect">
            <a:avLst/>
          </a:prstGeom>
        </p:spPr>
        <p:txBody>
          <a:bodyPr/>
          <a:lstStyle/>
          <a:p>
            <a:pPr>
              <a:defRPr/>
            </a:pPr>
            <a:r>
              <a:rPr lang="en-US" sz="3200" dirty="0">
                <a:latin typeface="+mn-lt"/>
              </a:rPr>
              <a:t>VMs in Availability Set Must Be in Same Resource Group</a:t>
            </a:r>
          </a:p>
          <a:p>
            <a:pPr lvl="1">
              <a:defRPr/>
            </a:pPr>
            <a:endParaRPr lang="en-US" sz="1600" dirty="0"/>
          </a:p>
          <a:p>
            <a:pPr>
              <a:defRPr/>
            </a:pPr>
            <a:r>
              <a:rPr lang="en-US" sz="3200" dirty="0">
                <a:latin typeface="+mn-lt"/>
              </a:rPr>
              <a:t>Availability Set: 5 Update Domains, </a:t>
            </a:r>
            <a:r>
              <a:rPr lang="en-US" sz="3200" dirty="0" smtClean="0">
                <a:latin typeface="+mn-lt"/>
              </a:rPr>
              <a:t>3 </a:t>
            </a:r>
            <a:r>
              <a:rPr lang="en-US" sz="3200" dirty="0">
                <a:latin typeface="+mn-lt"/>
              </a:rPr>
              <a:t>Fault Domains</a:t>
            </a:r>
          </a:p>
          <a:p>
            <a:pPr lvl="1">
              <a:defRPr/>
            </a:pPr>
            <a:r>
              <a:rPr lang="en-US" sz="1800" dirty="0"/>
              <a:t>Update Domain – Host Maintenance </a:t>
            </a:r>
          </a:p>
          <a:p>
            <a:pPr lvl="1">
              <a:defRPr/>
            </a:pPr>
            <a:r>
              <a:rPr lang="en-US" sz="1800" dirty="0"/>
              <a:t>Fault Domain – Isolation from component failure in rack unit</a:t>
            </a:r>
          </a:p>
          <a:p>
            <a:pPr lvl="1">
              <a:defRPr/>
            </a:pPr>
            <a:endParaRPr lang="en-US" sz="1600" dirty="0"/>
          </a:p>
          <a:p>
            <a:pPr>
              <a:defRPr/>
            </a:pPr>
            <a:r>
              <a:rPr lang="en-US" sz="3200" dirty="0">
                <a:latin typeface="+mn-lt"/>
              </a:rPr>
              <a:t>Maximum of 100 VMs in a Availability Set</a:t>
            </a:r>
          </a:p>
          <a:p>
            <a:pPr lvl="1">
              <a:defRPr/>
            </a:pPr>
            <a:endParaRPr lang="en-US" sz="1600" dirty="0"/>
          </a:p>
          <a:p>
            <a:pPr>
              <a:defRPr/>
            </a:pPr>
            <a:r>
              <a:rPr lang="en-US" sz="3200" dirty="0">
                <a:latin typeface="+mn-lt"/>
              </a:rPr>
              <a:t>Avoid Availability Sets with Single VM</a:t>
            </a:r>
          </a:p>
          <a:p>
            <a:pPr lvl="1">
              <a:defRPr/>
            </a:pPr>
            <a:r>
              <a:rPr lang="en-US" sz="1800" dirty="0"/>
              <a:t>This eliminates notification for host maintenance operations</a:t>
            </a:r>
          </a:p>
        </p:txBody>
      </p:sp>
      <p:sp>
        <p:nvSpPr>
          <p:cNvPr id="27650" name="Title 1"/>
          <p:cNvSpPr>
            <a:spLocks noGrp="1"/>
          </p:cNvSpPr>
          <p:nvPr>
            <p:ph type="title" idx="4294967295"/>
          </p:nvPr>
        </p:nvSpPr>
        <p:spPr bwMode="auto">
          <a:xfrm>
            <a:off x="482600" y="161925"/>
            <a:ext cx="11709400" cy="9667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03" tIns="60952" rIns="121903" bIns="60952" numCol="1" rtlCol="0" anchor="t" anchorCtr="0" compatLnSpc="1">
            <a:prstTxWarp prst="textNoShape">
              <a:avLst/>
            </a:prstTxWarp>
            <a:noAutofit/>
          </a:bodyPr>
          <a:lstStyle/>
          <a:p>
            <a:r>
              <a:rPr lang="en-US" altLang="en-US" dirty="0" smtClean="0">
                <a:cs typeface="Segoe UI Semibold" panose="020B0702040204020203" pitchFamily="34" charset="0"/>
              </a:rPr>
              <a:t>Availability Set Guidance</a:t>
            </a:r>
          </a:p>
        </p:txBody>
      </p:sp>
      <p:sp>
        <p:nvSpPr>
          <p:cNvPr id="2" name="Rectangle 1"/>
          <p:cNvSpPr/>
          <p:nvPr/>
        </p:nvSpPr>
        <p:spPr>
          <a:xfrm>
            <a:off x="2202052" y="6417861"/>
            <a:ext cx="8717784" cy="316184"/>
          </a:xfrm>
          <a:prstGeom prst="rect">
            <a:avLst/>
          </a:prstGeom>
        </p:spPr>
        <p:txBody>
          <a:bodyPr wrap="square">
            <a:spAutoFit/>
          </a:bodyPr>
          <a:lstStyle/>
          <a:p>
            <a:r>
              <a:rPr lang="en-US" sz="1467" dirty="0">
                <a:solidFill>
                  <a:schemeClr val="bg1"/>
                </a:solidFill>
                <a:latin typeface="Segoe UI" panose="020B0502040204020203" pitchFamily="34" charset="0"/>
              </a:rPr>
              <a:t>https://azure.microsoft.com/en-us/documentation/articles/azure-subscription-service-limits/</a:t>
            </a:r>
            <a:endParaRPr lang="en-US" sz="1467" dirty="0">
              <a:solidFill>
                <a:schemeClr val="bg1"/>
              </a:solidFill>
            </a:endParaRPr>
          </a:p>
        </p:txBody>
      </p:sp>
    </p:spTree>
    <p:extLst>
      <p:ext uri="{BB962C8B-B14F-4D97-AF65-F5344CB8AC3E}">
        <p14:creationId xmlns:p14="http://schemas.microsoft.com/office/powerpoint/2010/main" val="3041755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Load balancing</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2800" dirty="0" smtClean="0"/>
              <a:t>Load balancing</a:t>
            </a:r>
          </a:p>
          <a:p>
            <a:pPr marL="457200" lvl="1" indent="0">
              <a:buNone/>
            </a:pPr>
            <a:r>
              <a:rPr lang="en-US" sz="2000" dirty="0" smtClean="0"/>
              <a:t>Multiple VMs share the workload via public facing endpoints</a:t>
            </a:r>
          </a:p>
          <a:p>
            <a:r>
              <a:rPr lang="en-US" sz="2800" dirty="0" smtClean="0"/>
              <a:t>Internal Load </a:t>
            </a:r>
            <a:r>
              <a:rPr lang="en-US" altLang="zh-CN" sz="2800" dirty="0" smtClean="0"/>
              <a:t>balancing</a:t>
            </a:r>
            <a:endParaRPr lang="en-US" sz="2800" dirty="0" smtClean="0"/>
          </a:p>
          <a:p>
            <a:pPr marL="457200" lvl="1" indent="0">
              <a:buNone/>
            </a:pPr>
            <a:r>
              <a:rPr lang="en-US" altLang="zh-CN" sz="2000" dirty="0" smtClean="0"/>
              <a:t>Load balancing between VMs that don’t have public facing endpoints</a:t>
            </a:r>
            <a:endParaRPr lang="en-US" sz="2000" dirty="0" smtClean="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38</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
        <p:nvSpPr>
          <p:cNvPr id="122" name="Rounded Rectangle 121"/>
          <p:cNvSpPr/>
          <p:nvPr/>
        </p:nvSpPr>
        <p:spPr bwMode="auto">
          <a:xfrm>
            <a:off x="6466549" y="3789514"/>
            <a:ext cx="5510869" cy="5586659"/>
          </a:xfrm>
          <a:prstGeom prst="roundRect">
            <a:avLst>
              <a:gd name="adj" fmla="val 50000"/>
            </a:avLst>
          </a:prstGeom>
          <a:pattFill prst="ltUpDiag">
            <a:fgClr>
              <a:schemeClr val="accent1">
                <a:lumMod val="40000"/>
                <a:lumOff val="60000"/>
              </a:schemeClr>
            </a:fgClr>
            <a:bgClr>
              <a:schemeClr val="bg1"/>
            </a:bgClr>
          </a:patt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25" name="Group 124"/>
          <p:cNvGrpSpPr/>
          <p:nvPr/>
        </p:nvGrpSpPr>
        <p:grpSpPr>
          <a:xfrm>
            <a:off x="7224294" y="6069045"/>
            <a:ext cx="165504" cy="320785"/>
            <a:chOff x="8003343" y="6072433"/>
            <a:chExt cx="145517" cy="282045"/>
          </a:xfrm>
        </p:grpSpPr>
        <p:sp>
          <p:nvSpPr>
            <p:cNvPr id="12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2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2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cxnSp>
        <p:nvCxnSpPr>
          <p:cNvPr id="137" name="Straight Connector 136"/>
          <p:cNvCxnSpPr/>
          <p:nvPr/>
        </p:nvCxnSpPr>
        <p:spPr>
          <a:xfrm flipV="1">
            <a:off x="7891769" y="5059762"/>
            <a:ext cx="443" cy="557561"/>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140" idx="3"/>
            <a:endCxn id="189" idx="0"/>
          </p:cNvCxnSpPr>
          <p:nvPr/>
        </p:nvCxnSpPr>
        <p:spPr>
          <a:xfrm flipH="1">
            <a:off x="7127043" y="5004457"/>
            <a:ext cx="413515" cy="464556"/>
          </a:xfrm>
          <a:prstGeom prst="line">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9" name="Group 138"/>
          <p:cNvGrpSpPr/>
          <p:nvPr/>
        </p:nvGrpSpPr>
        <p:grpSpPr>
          <a:xfrm>
            <a:off x="7420125" y="4401384"/>
            <a:ext cx="740467" cy="706544"/>
            <a:chOff x="7849003" y="4162671"/>
            <a:chExt cx="831580" cy="793483"/>
          </a:xfrm>
        </p:grpSpPr>
        <p:sp>
          <p:nvSpPr>
            <p:cNvPr id="140" name="Oval 139"/>
            <p:cNvSpPr/>
            <p:nvPr/>
          </p:nvSpPr>
          <p:spPr bwMode="auto">
            <a:xfrm>
              <a:off x="7868052" y="4162671"/>
              <a:ext cx="793483" cy="793483"/>
            </a:xfrm>
            <a:prstGeom prst="ellipse">
              <a:avLst/>
            </a:prstGeom>
            <a:solidFill>
              <a:srgbClr val="79A5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1" name="Rectangle 140"/>
            <p:cNvSpPr/>
            <p:nvPr/>
          </p:nvSpPr>
          <p:spPr>
            <a:xfrm>
              <a:off x="7849003" y="4224607"/>
              <a:ext cx="831580" cy="669610"/>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50" b="1" dirty="0" smtClean="0">
                  <a:solidFill>
                    <a:prstClr val="white"/>
                  </a:solidFill>
                </a:rPr>
                <a:t>External Load Balancer</a:t>
              </a:r>
              <a:endParaRPr lang="en-US" sz="1050" b="1" dirty="0">
                <a:solidFill>
                  <a:prstClr val="white"/>
                </a:solidFill>
              </a:endParaRPr>
            </a:p>
          </p:txBody>
        </p:sp>
      </p:grpSp>
      <p:cxnSp>
        <p:nvCxnSpPr>
          <p:cNvPr id="142" name="Straight Connector 141"/>
          <p:cNvCxnSpPr>
            <a:stCxn id="151" idx="2"/>
            <a:endCxn id="179" idx="3"/>
          </p:cNvCxnSpPr>
          <p:nvPr/>
        </p:nvCxnSpPr>
        <p:spPr>
          <a:xfrm flipH="1">
            <a:off x="8198110" y="6114332"/>
            <a:ext cx="498351" cy="1364"/>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a:xfrm>
            <a:off x="9466468" y="4287197"/>
            <a:ext cx="1375889" cy="307777"/>
          </a:xfrm>
          <a:prstGeom prst="rect">
            <a:avLst/>
          </a:prstGeom>
        </p:spPr>
        <p:txBody>
          <a:bodyPr wrap="none">
            <a:spAutoFit/>
          </a:bodyPr>
          <a:lstStyle/>
          <a:p>
            <a:r>
              <a:rPr lang="en-US" sz="1400" dirty="0">
                <a:solidFill>
                  <a:schemeClr val="tx2"/>
                </a:solidFill>
              </a:rPr>
              <a:t>Customer </a:t>
            </a:r>
            <a:r>
              <a:rPr lang="en-US" altLang="zh-CN" sz="1400" dirty="0" err="1">
                <a:solidFill>
                  <a:schemeClr val="tx2"/>
                </a:solidFill>
              </a:rPr>
              <a:t>v</a:t>
            </a:r>
            <a:r>
              <a:rPr lang="en-US" sz="1400" dirty="0" err="1" smtClean="0">
                <a:solidFill>
                  <a:schemeClr val="tx2"/>
                </a:solidFill>
              </a:rPr>
              <a:t>Net</a:t>
            </a:r>
            <a:endParaRPr lang="en-US" sz="1400" dirty="0">
              <a:solidFill>
                <a:schemeClr val="tx2"/>
              </a:solidFill>
            </a:endParaRPr>
          </a:p>
        </p:txBody>
      </p:sp>
      <p:sp>
        <p:nvSpPr>
          <p:cNvPr id="148" name="Freeform 55"/>
          <p:cNvSpPr>
            <a:spLocks/>
          </p:cNvSpPr>
          <p:nvPr/>
        </p:nvSpPr>
        <p:spPr bwMode="auto">
          <a:xfrm>
            <a:off x="6548194" y="6478723"/>
            <a:ext cx="647523" cy="139619"/>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49" name="Oval 148"/>
          <p:cNvSpPr/>
          <p:nvPr/>
        </p:nvSpPr>
        <p:spPr bwMode="auto">
          <a:xfrm>
            <a:off x="9913135" y="6288360"/>
            <a:ext cx="1555259" cy="179033"/>
          </a:xfrm>
          <a:prstGeom prst="ellipse">
            <a:avLst/>
          </a:prstGeom>
          <a:noFill/>
          <a:ln w="19050">
            <a:solidFill>
              <a:schemeClr val="tx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50" name="Group 149"/>
          <p:cNvGrpSpPr/>
          <p:nvPr/>
        </p:nvGrpSpPr>
        <p:grpSpPr>
          <a:xfrm>
            <a:off x="8673399" y="5662446"/>
            <a:ext cx="947164" cy="903772"/>
            <a:chOff x="7830149" y="4162671"/>
            <a:chExt cx="831580" cy="793483"/>
          </a:xfrm>
        </p:grpSpPr>
        <p:sp>
          <p:nvSpPr>
            <p:cNvPr id="151" name="Oval 150"/>
            <p:cNvSpPr/>
            <p:nvPr/>
          </p:nvSpPr>
          <p:spPr bwMode="auto">
            <a:xfrm>
              <a:off x="7850397" y="4162671"/>
              <a:ext cx="793483" cy="793483"/>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2" name="Rectangle 151"/>
            <p:cNvSpPr/>
            <p:nvPr/>
          </p:nvSpPr>
          <p:spPr>
            <a:xfrm>
              <a:off x="7830149" y="4224845"/>
              <a:ext cx="831580" cy="669610"/>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b="1" dirty="0" smtClean="0">
                  <a:solidFill>
                    <a:prstClr val="white"/>
                  </a:solidFill>
                </a:rPr>
                <a:t>Internal</a:t>
              </a:r>
              <a:r>
                <a:rPr lang="es-ES" sz="1200" b="1" dirty="0" smtClean="0">
                  <a:solidFill>
                    <a:prstClr val="white"/>
                  </a:solidFill>
                </a:rPr>
                <a:t> Load </a:t>
              </a:r>
              <a:r>
                <a:rPr lang="en-US" sz="1200" b="1" dirty="0" smtClean="0">
                  <a:solidFill>
                    <a:prstClr val="white"/>
                  </a:solidFill>
                </a:rPr>
                <a:t>Balancer</a:t>
              </a:r>
              <a:endParaRPr lang="en-US" sz="1200" b="1" dirty="0">
                <a:solidFill>
                  <a:prstClr val="white"/>
                </a:solidFill>
              </a:endParaRPr>
            </a:p>
          </p:txBody>
        </p:sp>
      </p:grpSp>
      <p:grpSp>
        <p:nvGrpSpPr>
          <p:cNvPr id="154" name="Group 153"/>
          <p:cNvGrpSpPr/>
          <p:nvPr/>
        </p:nvGrpSpPr>
        <p:grpSpPr>
          <a:xfrm>
            <a:off x="10584975" y="5490122"/>
            <a:ext cx="654047" cy="885155"/>
            <a:chOff x="10520791" y="5710226"/>
            <a:chExt cx="813223" cy="1100576"/>
          </a:xfrm>
        </p:grpSpPr>
        <p:sp>
          <p:nvSpPr>
            <p:cNvPr id="155" name="Rectangle 5"/>
            <p:cNvSpPr>
              <a:spLocks noChangeArrowheads="1"/>
            </p:cNvSpPr>
            <p:nvPr/>
          </p:nvSpPr>
          <p:spPr bwMode="auto">
            <a:xfrm>
              <a:off x="10520791" y="5710226"/>
              <a:ext cx="813223" cy="1100576"/>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6"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7"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8"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9"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0"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1"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2"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3"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grpSp>
        <p:nvGrpSpPr>
          <p:cNvPr id="164" name="Group 163"/>
          <p:cNvGrpSpPr/>
          <p:nvPr/>
        </p:nvGrpSpPr>
        <p:grpSpPr>
          <a:xfrm>
            <a:off x="10103622" y="5453638"/>
            <a:ext cx="690428" cy="934390"/>
            <a:chOff x="10520791" y="5710226"/>
            <a:chExt cx="813223" cy="1100576"/>
          </a:xfrm>
        </p:grpSpPr>
        <p:sp>
          <p:nvSpPr>
            <p:cNvPr id="165" name="Rectangle 5"/>
            <p:cNvSpPr>
              <a:spLocks noChangeArrowheads="1"/>
            </p:cNvSpPr>
            <p:nvPr/>
          </p:nvSpPr>
          <p:spPr bwMode="auto">
            <a:xfrm>
              <a:off x="10520791" y="5710226"/>
              <a:ext cx="813223" cy="1100576"/>
            </a:xfrm>
            <a:prstGeom prst="rect">
              <a:avLst/>
            </a:prstGeom>
            <a:solidFill>
              <a:srgbClr val="008EC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6"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7"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8"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9"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0"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1"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2"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3"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sp>
        <p:nvSpPr>
          <p:cNvPr id="174" name="TextBox 173"/>
          <p:cNvSpPr txBox="1"/>
          <p:nvPr/>
        </p:nvSpPr>
        <p:spPr>
          <a:xfrm>
            <a:off x="10007346" y="6136779"/>
            <a:ext cx="904652" cy="276999"/>
          </a:xfrm>
          <a:prstGeom prst="rect">
            <a:avLst/>
          </a:prstGeom>
          <a:noFill/>
        </p:spPr>
        <p:txBody>
          <a:bodyPr wrap="square" rtlCol="0">
            <a:spAutoFit/>
          </a:bodyPr>
          <a:lstStyle/>
          <a:p>
            <a:pPr algn="ctr"/>
            <a:r>
              <a:rPr lang="en-US" sz="1200" dirty="0" smtClean="0">
                <a:solidFill>
                  <a:prstClr val="white"/>
                </a:solidFill>
              </a:rPr>
              <a:t>Back end</a:t>
            </a:r>
            <a:endParaRPr lang="en-US" sz="1200" dirty="0">
              <a:solidFill>
                <a:prstClr val="white"/>
              </a:solidFill>
            </a:endParaRPr>
          </a:p>
        </p:txBody>
      </p:sp>
      <p:sp>
        <p:nvSpPr>
          <p:cNvPr id="175" name="Oval 174"/>
          <p:cNvSpPr/>
          <p:nvPr/>
        </p:nvSpPr>
        <p:spPr bwMode="auto">
          <a:xfrm>
            <a:off x="6585172" y="6494684"/>
            <a:ext cx="1749191" cy="176321"/>
          </a:xfrm>
          <a:prstGeom prst="ellipse">
            <a:avLst/>
          </a:prstGeom>
          <a:noFill/>
          <a:ln w="19050">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76" name="Group 175"/>
          <p:cNvGrpSpPr/>
          <p:nvPr/>
        </p:nvGrpSpPr>
        <p:grpSpPr>
          <a:xfrm>
            <a:off x="7475580" y="5615586"/>
            <a:ext cx="862043" cy="1004850"/>
            <a:chOff x="6060998" y="5195244"/>
            <a:chExt cx="1141909" cy="1331079"/>
          </a:xfrm>
        </p:grpSpPr>
        <p:sp>
          <p:nvSpPr>
            <p:cNvPr id="177" name="Freeform 55"/>
            <p:cNvSpPr>
              <a:spLocks/>
            </p:cNvSpPr>
            <p:nvPr/>
          </p:nvSpPr>
          <p:spPr bwMode="auto">
            <a:xfrm>
              <a:off x="6494236" y="6373520"/>
              <a:ext cx="708671" cy="152803"/>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nvGrpSpPr>
            <p:cNvPr id="178" name="Group 177"/>
            <p:cNvGrpSpPr/>
            <p:nvPr/>
          </p:nvGrpSpPr>
          <p:grpSpPr>
            <a:xfrm>
              <a:off x="6060998" y="5195244"/>
              <a:ext cx="957102" cy="1324945"/>
              <a:chOff x="13103226" y="2775830"/>
              <a:chExt cx="1039812" cy="1407232"/>
            </a:xfrm>
          </p:grpSpPr>
          <p:sp>
            <p:nvSpPr>
              <p:cNvPr id="179" name="Rectangle 5"/>
              <p:cNvSpPr>
                <a:spLocks noChangeArrowheads="1"/>
              </p:cNvSpPr>
              <p:nvPr/>
            </p:nvSpPr>
            <p:spPr bwMode="auto">
              <a:xfrm>
                <a:off x="13103226" y="2775830"/>
                <a:ext cx="1039812" cy="1407232"/>
              </a:xfrm>
              <a:prstGeom prst="rect">
                <a:avLst/>
              </a:prstGeom>
              <a:solidFill>
                <a:srgbClr val="873AC0"/>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0"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1"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2"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3"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4"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5"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6"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7"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88" name="Group 187"/>
          <p:cNvGrpSpPr/>
          <p:nvPr/>
        </p:nvGrpSpPr>
        <p:grpSpPr>
          <a:xfrm>
            <a:off x="6704557" y="5469013"/>
            <a:ext cx="844971" cy="1143537"/>
            <a:chOff x="10520791" y="5710226"/>
            <a:chExt cx="813223" cy="1100576"/>
          </a:xfrm>
        </p:grpSpPr>
        <p:sp>
          <p:nvSpPr>
            <p:cNvPr id="189" name="Rectangle 5"/>
            <p:cNvSpPr>
              <a:spLocks noChangeArrowheads="1"/>
            </p:cNvSpPr>
            <p:nvPr/>
          </p:nvSpPr>
          <p:spPr bwMode="auto">
            <a:xfrm>
              <a:off x="10520791" y="5710226"/>
              <a:ext cx="813223" cy="1100576"/>
            </a:xfrm>
            <a:prstGeom prst="rect">
              <a:avLst/>
            </a:prstGeom>
            <a:solidFill>
              <a:srgbClr val="7030A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0"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1"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2"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3"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4"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5"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6"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7"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sp>
        <p:nvSpPr>
          <p:cNvPr id="198" name="TextBox 197"/>
          <p:cNvSpPr txBox="1"/>
          <p:nvPr/>
        </p:nvSpPr>
        <p:spPr>
          <a:xfrm>
            <a:off x="6630890" y="6323912"/>
            <a:ext cx="974904" cy="276999"/>
          </a:xfrm>
          <a:prstGeom prst="rect">
            <a:avLst/>
          </a:prstGeom>
          <a:noFill/>
        </p:spPr>
        <p:txBody>
          <a:bodyPr wrap="square" rtlCol="0">
            <a:spAutoFit/>
          </a:bodyPr>
          <a:lstStyle/>
          <a:p>
            <a:pPr algn="ctr"/>
            <a:r>
              <a:rPr lang="en-US" sz="1200" dirty="0" smtClean="0">
                <a:solidFill>
                  <a:prstClr val="white"/>
                </a:solidFill>
              </a:rPr>
              <a:t>Front end</a:t>
            </a:r>
            <a:endParaRPr lang="en-US" sz="1200" dirty="0">
              <a:solidFill>
                <a:prstClr val="white"/>
              </a:solidFill>
            </a:endParaRPr>
          </a:p>
        </p:txBody>
      </p:sp>
      <p:cxnSp>
        <p:nvCxnSpPr>
          <p:cNvPr id="200" name="Straight Connector 199"/>
          <p:cNvCxnSpPr>
            <a:stCxn id="201" idx="7"/>
            <a:endCxn id="140" idx="2"/>
          </p:cNvCxnSpPr>
          <p:nvPr/>
        </p:nvCxnSpPr>
        <p:spPr>
          <a:xfrm>
            <a:off x="6000846" y="4208347"/>
            <a:ext cx="1436241" cy="546309"/>
          </a:xfrm>
          <a:prstGeom prst="line">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1" name="Freeform 95"/>
          <p:cNvSpPr>
            <a:spLocks/>
          </p:cNvSpPr>
          <p:nvPr/>
        </p:nvSpPr>
        <p:spPr bwMode="auto">
          <a:xfrm flipH="1">
            <a:off x="4287058" y="3461000"/>
            <a:ext cx="1713788" cy="111297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0F0"/>
          </a:solidFill>
          <a:ln w="28575">
            <a:noFill/>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202" name="Rectangle 54"/>
          <p:cNvSpPr/>
          <p:nvPr/>
        </p:nvSpPr>
        <p:spPr bwMode="auto">
          <a:xfrm>
            <a:off x="4372234" y="3939726"/>
            <a:ext cx="1415431" cy="66271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kern="0" dirty="0" smtClean="0">
                <a:solidFill>
                  <a:prstClr val="white"/>
                </a:solidFill>
                <a:ea typeface="Segoe UI" pitchFamily="34" charset="0"/>
                <a:cs typeface="Segoe UI" pitchFamily="34" charset="0"/>
              </a:rPr>
              <a:t>Internet</a:t>
            </a:r>
            <a:endParaRPr lang="en-US" sz="1400" b="1" kern="0" dirty="0">
              <a:solidFill>
                <a:prstClr val="white"/>
              </a:solidFill>
              <a:ea typeface="Segoe UI" pitchFamily="34" charset="0"/>
              <a:cs typeface="Segoe UI" pitchFamily="34" charset="0"/>
            </a:endParaRPr>
          </a:p>
        </p:txBody>
      </p:sp>
      <p:sp>
        <p:nvSpPr>
          <p:cNvPr id="205" name="Oval 204"/>
          <p:cNvSpPr/>
          <p:nvPr/>
        </p:nvSpPr>
        <p:spPr bwMode="auto">
          <a:xfrm>
            <a:off x="6117239" y="3472938"/>
            <a:ext cx="6209488" cy="6205317"/>
          </a:xfrm>
          <a:prstGeom prst="ellipse">
            <a:avLst/>
          </a:prstGeom>
          <a:noFill/>
          <a:ln w="28575">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92" name="Freeform 95"/>
          <p:cNvSpPr>
            <a:spLocks/>
          </p:cNvSpPr>
          <p:nvPr/>
        </p:nvSpPr>
        <p:spPr bwMode="auto">
          <a:xfrm flipH="1">
            <a:off x="10234173" y="3026631"/>
            <a:ext cx="1576655" cy="100354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w="28575">
            <a:noFill/>
            <a:round/>
            <a:headEnd/>
            <a:tailEnd/>
          </a:ln>
          <a:extLst/>
        </p:spPr>
        <p:txBody>
          <a:bodyPr vert="horz" wrap="square" lIns="91440" tIns="45720" rIns="91440" bIns="45720" numCol="1" anchor="t" anchorCtr="0" compatLnSpc="1">
            <a:prstTxWarp prst="textNoShape">
              <a:avLst/>
            </a:prstTxWarp>
          </a:bodyPr>
          <a:lstStyle/>
          <a:p>
            <a:endParaRPr lang="en-US" kern="0" dirty="0">
              <a:solidFill>
                <a:srgbClr val="505050"/>
              </a:solidFill>
            </a:endParaRPr>
          </a:p>
        </p:txBody>
      </p:sp>
      <p:cxnSp>
        <p:nvCxnSpPr>
          <p:cNvPr id="293" name="Straight Connector 292"/>
          <p:cNvCxnSpPr/>
          <p:nvPr/>
        </p:nvCxnSpPr>
        <p:spPr>
          <a:xfrm flipH="1">
            <a:off x="9600438" y="6104996"/>
            <a:ext cx="498351" cy="1364"/>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4" name="TextBox 293"/>
          <p:cNvSpPr txBox="1"/>
          <p:nvPr/>
        </p:nvSpPr>
        <p:spPr>
          <a:xfrm>
            <a:off x="10412209" y="3572520"/>
            <a:ext cx="1366866" cy="276999"/>
          </a:xfrm>
          <a:prstGeom prst="rect">
            <a:avLst/>
          </a:prstGeom>
          <a:noFill/>
        </p:spPr>
        <p:txBody>
          <a:bodyPr wrap="square" rtlCol="0">
            <a:spAutoFit/>
          </a:bodyPr>
          <a:lstStyle/>
          <a:p>
            <a:r>
              <a:rPr lang="en-US" sz="1200" dirty="0" smtClean="0">
                <a:solidFill>
                  <a:prstClr val="white"/>
                </a:solidFill>
              </a:rPr>
              <a:t>Microsoft Azure</a:t>
            </a:r>
            <a:endParaRPr lang="en-US" sz="1200" dirty="0">
              <a:solidFill>
                <a:prstClr val="white"/>
              </a:solidFill>
            </a:endParaRPr>
          </a:p>
        </p:txBody>
      </p:sp>
      <p:sp>
        <p:nvSpPr>
          <p:cNvPr id="296" name="TextBox 295"/>
          <p:cNvSpPr txBox="1"/>
          <p:nvPr/>
        </p:nvSpPr>
        <p:spPr>
          <a:xfrm>
            <a:off x="6210251" y="4272418"/>
            <a:ext cx="926426" cy="276999"/>
          </a:xfrm>
          <a:prstGeom prst="rect">
            <a:avLst/>
          </a:prstGeom>
          <a:solidFill>
            <a:schemeClr val="accent6"/>
          </a:solidFill>
        </p:spPr>
        <p:txBody>
          <a:bodyPr wrap="square" rtlCol="0">
            <a:spAutoFit/>
          </a:bodyPr>
          <a:lstStyle/>
          <a:p>
            <a:r>
              <a:rPr lang="en-US" sz="1200" b="1" dirty="0" smtClean="0">
                <a:solidFill>
                  <a:schemeClr val="bg1"/>
                </a:solidFill>
              </a:rPr>
              <a:t>Public VIP</a:t>
            </a:r>
            <a:endParaRPr lang="en-US" sz="1200" b="1" dirty="0">
              <a:solidFill>
                <a:schemeClr val="bg1"/>
              </a:solidFill>
            </a:endParaRPr>
          </a:p>
        </p:txBody>
      </p:sp>
    </p:spTree>
    <p:extLst>
      <p:ext uri="{BB962C8B-B14F-4D97-AF65-F5344CB8AC3E}">
        <p14:creationId xmlns:p14="http://schemas.microsoft.com/office/powerpoint/2010/main" val="29156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Traffic Manager</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2800" dirty="0" smtClean="0"/>
              <a:t>Load balancing</a:t>
            </a:r>
          </a:p>
          <a:p>
            <a:r>
              <a:rPr lang="en-US" sz="2800" dirty="0" smtClean="0"/>
              <a:t>Failover</a:t>
            </a:r>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
        <p:nvSpPr>
          <p:cNvPr id="76" name="Freeform 35"/>
          <p:cNvSpPr>
            <a:spLocks/>
          </p:cNvSpPr>
          <p:nvPr/>
        </p:nvSpPr>
        <p:spPr bwMode="auto">
          <a:xfrm>
            <a:off x="9413016" y="2915881"/>
            <a:ext cx="736322" cy="2576933"/>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7195"/>
              <a:gd name="connsiteY0" fmla="*/ 9981 h 10000"/>
              <a:gd name="connsiteX1" fmla="*/ 1840 w 17195"/>
              <a:gd name="connsiteY1" fmla="*/ 0 h 10000"/>
              <a:gd name="connsiteX2" fmla="*/ 17195 w 17195"/>
              <a:gd name="connsiteY2" fmla="*/ 4195 h 10000"/>
              <a:gd name="connsiteX3" fmla="*/ 5876 w 17195"/>
              <a:gd name="connsiteY3" fmla="*/ 10000 h 10000"/>
              <a:gd name="connsiteX4" fmla="*/ 0 w 17195"/>
              <a:gd name="connsiteY4" fmla="*/ 9981 h 10000"/>
              <a:gd name="connsiteX0" fmla="*/ 0 w 17195"/>
              <a:gd name="connsiteY0" fmla="*/ 6867 h 6886"/>
              <a:gd name="connsiteX1" fmla="*/ 5083 w 17195"/>
              <a:gd name="connsiteY1" fmla="*/ 0 h 6886"/>
              <a:gd name="connsiteX2" fmla="*/ 17195 w 17195"/>
              <a:gd name="connsiteY2" fmla="*/ 1081 h 6886"/>
              <a:gd name="connsiteX3" fmla="*/ 5876 w 17195"/>
              <a:gd name="connsiteY3" fmla="*/ 6886 h 6886"/>
              <a:gd name="connsiteX4" fmla="*/ 0 w 17195"/>
              <a:gd name="connsiteY4" fmla="*/ 6867 h 6886"/>
              <a:gd name="connsiteX0" fmla="*/ 0 w 10000"/>
              <a:gd name="connsiteY0" fmla="*/ 13768 h 13796"/>
              <a:gd name="connsiteX1" fmla="*/ 2190 w 10000"/>
              <a:gd name="connsiteY1" fmla="*/ 0 h 13796"/>
              <a:gd name="connsiteX2" fmla="*/ 10000 w 10000"/>
              <a:gd name="connsiteY2" fmla="*/ 5366 h 13796"/>
              <a:gd name="connsiteX3" fmla="*/ 3417 w 10000"/>
              <a:gd name="connsiteY3" fmla="*/ 13796 h 13796"/>
              <a:gd name="connsiteX4" fmla="*/ 0 w 10000"/>
              <a:gd name="connsiteY4" fmla="*/ 13768 h 13796"/>
              <a:gd name="connsiteX0" fmla="*/ 0 w 7230"/>
              <a:gd name="connsiteY0" fmla="*/ 14136 h 14164"/>
              <a:gd name="connsiteX1" fmla="*/ 2190 w 7230"/>
              <a:gd name="connsiteY1" fmla="*/ 368 h 14164"/>
              <a:gd name="connsiteX2" fmla="*/ 7230 w 7230"/>
              <a:gd name="connsiteY2" fmla="*/ 0 h 14164"/>
              <a:gd name="connsiteX3" fmla="*/ 3417 w 7230"/>
              <a:gd name="connsiteY3" fmla="*/ 14164 h 14164"/>
              <a:gd name="connsiteX4" fmla="*/ 0 w 7230"/>
              <a:gd name="connsiteY4" fmla="*/ 14136 h 14164"/>
              <a:gd name="connsiteX0" fmla="*/ 68 w 6971"/>
              <a:gd name="connsiteY0" fmla="*/ 10322 h 10322"/>
              <a:gd name="connsiteX1" fmla="*/ 0 w 6971"/>
              <a:gd name="connsiteY1" fmla="*/ 260 h 10322"/>
              <a:gd name="connsiteX2" fmla="*/ 6971 w 6971"/>
              <a:gd name="connsiteY2" fmla="*/ 0 h 10322"/>
              <a:gd name="connsiteX3" fmla="*/ 1697 w 6971"/>
              <a:gd name="connsiteY3" fmla="*/ 10000 h 10322"/>
              <a:gd name="connsiteX4" fmla="*/ 68 w 6971"/>
              <a:gd name="connsiteY4" fmla="*/ 10322 h 10322"/>
              <a:gd name="connsiteX0" fmla="*/ 1 w 9903"/>
              <a:gd name="connsiteY0" fmla="*/ 10000 h 10000"/>
              <a:gd name="connsiteX1" fmla="*/ 1540 w 9903"/>
              <a:gd name="connsiteY1" fmla="*/ 86 h 10000"/>
              <a:gd name="connsiteX2" fmla="*/ 9903 w 9903"/>
              <a:gd name="connsiteY2" fmla="*/ 0 h 10000"/>
              <a:gd name="connsiteX3" fmla="*/ 2337 w 9903"/>
              <a:gd name="connsiteY3" fmla="*/ 9688 h 10000"/>
              <a:gd name="connsiteX4" fmla="*/ 1 w 9903"/>
              <a:gd name="connsiteY4" fmla="*/ 10000 h 10000"/>
              <a:gd name="connsiteX0" fmla="*/ 1 w 8229"/>
              <a:gd name="connsiteY0" fmla="*/ 10166 h 10166"/>
              <a:gd name="connsiteX1" fmla="*/ 1555 w 8229"/>
              <a:gd name="connsiteY1" fmla="*/ 252 h 10166"/>
              <a:gd name="connsiteX2" fmla="*/ 8229 w 8229"/>
              <a:gd name="connsiteY2" fmla="*/ 0 h 10166"/>
              <a:gd name="connsiteX3" fmla="*/ 2360 w 8229"/>
              <a:gd name="connsiteY3" fmla="*/ 9854 h 10166"/>
              <a:gd name="connsiteX4" fmla="*/ 1 w 8229"/>
              <a:gd name="connsiteY4" fmla="*/ 10166 h 10166"/>
              <a:gd name="connsiteX0" fmla="*/ 4855 w 14854"/>
              <a:gd name="connsiteY0" fmla="*/ 10000 h 10000"/>
              <a:gd name="connsiteX1" fmla="*/ 0 w 14854"/>
              <a:gd name="connsiteY1" fmla="*/ 85 h 10000"/>
              <a:gd name="connsiteX2" fmla="*/ 14854 w 14854"/>
              <a:gd name="connsiteY2" fmla="*/ 0 h 10000"/>
              <a:gd name="connsiteX3" fmla="*/ 7722 w 14854"/>
              <a:gd name="connsiteY3" fmla="*/ 9693 h 10000"/>
              <a:gd name="connsiteX4" fmla="*/ 4855 w 14854"/>
              <a:gd name="connsiteY4" fmla="*/ 10000 h 10000"/>
              <a:gd name="connsiteX0" fmla="*/ 4855 w 8971"/>
              <a:gd name="connsiteY0" fmla="*/ 10000 h 10000"/>
              <a:gd name="connsiteX1" fmla="*/ 0 w 8971"/>
              <a:gd name="connsiteY1" fmla="*/ 85 h 10000"/>
              <a:gd name="connsiteX2" fmla="*/ 8971 w 8971"/>
              <a:gd name="connsiteY2" fmla="*/ 0 h 10000"/>
              <a:gd name="connsiteX3" fmla="*/ 7722 w 8971"/>
              <a:gd name="connsiteY3" fmla="*/ 9693 h 10000"/>
              <a:gd name="connsiteX4" fmla="*/ 4855 w 8971"/>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 h="10000">
                <a:moveTo>
                  <a:pt x="5572" y="10000"/>
                </a:moveTo>
                <a:cubicBezTo>
                  <a:pt x="3333" y="6238"/>
                  <a:pt x="1964" y="3281"/>
                  <a:pt x="0" y="31"/>
                </a:cubicBezTo>
                <a:lnTo>
                  <a:pt x="10160" y="0"/>
                </a:lnTo>
                <a:lnTo>
                  <a:pt x="8768" y="9693"/>
                </a:lnTo>
                <a:lnTo>
                  <a:pt x="5572" y="10000"/>
                </a:lnTo>
                <a:close/>
              </a:path>
            </a:pathLst>
          </a:custGeom>
          <a:solidFill>
            <a:schemeClr val="accent6">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7" name="Freeform 35"/>
          <p:cNvSpPr>
            <a:spLocks/>
          </p:cNvSpPr>
          <p:nvPr/>
        </p:nvSpPr>
        <p:spPr bwMode="auto">
          <a:xfrm flipH="1">
            <a:off x="7191797" y="3292418"/>
            <a:ext cx="2469882" cy="2165061"/>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0000"/>
              <a:gd name="connsiteY0" fmla="*/ 12261 h 12280"/>
              <a:gd name="connsiteX1" fmla="*/ 9541 w 10000"/>
              <a:gd name="connsiteY1" fmla="*/ 0 h 12280"/>
              <a:gd name="connsiteX2" fmla="*/ 10000 w 10000"/>
              <a:gd name="connsiteY2" fmla="*/ 5808 h 12280"/>
              <a:gd name="connsiteX3" fmla="*/ 5876 w 10000"/>
              <a:gd name="connsiteY3" fmla="*/ 12280 h 12280"/>
              <a:gd name="connsiteX4" fmla="*/ 0 w 10000"/>
              <a:gd name="connsiteY4" fmla="*/ 12261 h 12280"/>
              <a:gd name="connsiteX0" fmla="*/ 0 w 21248"/>
              <a:gd name="connsiteY0" fmla="*/ 12261 h 12280"/>
              <a:gd name="connsiteX1" fmla="*/ 9541 w 21248"/>
              <a:gd name="connsiteY1" fmla="*/ 0 h 12280"/>
              <a:gd name="connsiteX2" fmla="*/ 21248 w 21248"/>
              <a:gd name="connsiteY2" fmla="*/ 1026 h 12280"/>
              <a:gd name="connsiteX3" fmla="*/ 5876 w 21248"/>
              <a:gd name="connsiteY3" fmla="*/ 12280 h 12280"/>
              <a:gd name="connsiteX4" fmla="*/ 0 w 21248"/>
              <a:gd name="connsiteY4" fmla="*/ 12261 h 12280"/>
              <a:gd name="connsiteX0" fmla="*/ 15783 w 37031"/>
              <a:gd name="connsiteY0" fmla="*/ 11235 h 11254"/>
              <a:gd name="connsiteX1" fmla="*/ 0 w 37031"/>
              <a:gd name="connsiteY1" fmla="*/ 976 h 11254"/>
              <a:gd name="connsiteX2" fmla="*/ 37031 w 37031"/>
              <a:gd name="connsiteY2" fmla="*/ 0 h 11254"/>
              <a:gd name="connsiteX3" fmla="*/ 21659 w 37031"/>
              <a:gd name="connsiteY3" fmla="*/ 11254 h 11254"/>
              <a:gd name="connsiteX4" fmla="*/ 15783 w 37031"/>
              <a:gd name="connsiteY4" fmla="*/ 11235 h 11254"/>
              <a:gd name="connsiteX0" fmla="*/ 15783 w 21659"/>
              <a:gd name="connsiteY0" fmla="*/ 10345 h 10364"/>
              <a:gd name="connsiteX1" fmla="*/ 0 w 21659"/>
              <a:gd name="connsiteY1" fmla="*/ 86 h 10364"/>
              <a:gd name="connsiteX2" fmla="*/ 8688 w 21659"/>
              <a:gd name="connsiteY2" fmla="*/ 0 h 10364"/>
              <a:gd name="connsiteX3" fmla="*/ 21659 w 21659"/>
              <a:gd name="connsiteY3" fmla="*/ 10364 h 10364"/>
              <a:gd name="connsiteX4" fmla="*/ 15783 w 21659"/>
              <a:gd name="connsiteY4" fmla="*/ 10345 h 10364"/>
              <a:gd name="connsiteX0" fmla="*/ 15783 w 18153"/>
              <a:gd name="connsiteY0" fmla="*/ 10345 h 10345"/>
              <a:gd name="connsiteX1" fmla="*/ 0 w 18153"/>
              <a:gd name="connsiteY1" fmla="*/ 86 h 10345"/>
              <a:gd name="connsiteX2" fmla="*/ 8688 w 18153"/>
              <a:gd name="connsiteY2" fmla="*/ 0 h 10345"/>
              <a:gd name="connsiteX3" fmla="*/ 18153 w 18153"/>
              <a:gd name="connsiteY3" fmla="*/ 9641 h 10345"/>
              <a:gd name="connsiteX4" fmla="*/ 15783 w 18153"/>
              <a:gd name="connsiteY4" fmla="*/ 10345 h 10345"/>
              <a:gd name="connsiteX0" fmla="*/ 15491 w 18153"/>
              <a:gd name="connsiteY0" fmla="*/ 9622 h 9641"/>
              <a:gd name="connsiteX1" fmla="*/ 0 w 18153"/>
              <a:gd name="connsiteY1" fmla="*/ 86 h 9641"/>
              <a:gd name="connsiteX2" fmla="*/ 8688 w 18153"/>
              <a:gd name="connsiteY2" fmla="*/ 0 h 9641"/>
              <a:gd name="connsiteX3" fmla="*/ 18153 w 18153"/>
              <a:gd name="connsiteY3" fmla="*/ 9641 h 9641"/>
              <a:gd name="connsiteX4" fmla="*/ 15491 w 18153"/>
              <a:gd name="connsiteY4" fmla="*/ 9622 h 9641"/>
              <a:gd name="connsiteX0" fmla="*/ 8534 w 10000"/>
              <a:gd name="connsiteY0" fmla="*/ 9891 h 9911"/>
              <a:gd name="connsiteX1" fmla="*/ 0 w 10000"/>
              <a:gd name="connsiteY1" fmla="*/ 0 h 9911"/>
              <a:gd name="connsiteX2" fmla="*/ 3123 w 10000"/>
              <a:gd name="connsiteY2" fmla="*/ 488 h 9911"/>
              <a:gd name="connsiteX3" fmla="*/ 10000 w 10000"/>
              <a:gd name="connsiteY3" fmla="*/ 9911 h 9911"/>
              <a:gd name="connsiteX4" fmla="*/ 8534 w 10000"/>
              <a:gd name="connsiteY4" fmla="*/ 9891 h 9911"/>
              <a:gd name="connsiteX0" fmla="*/ 8534 w 10000"/>
              <a:gd name="connsiteY0" fmla="*/ 9488 h 9508"/>
              <a:gd name="connsiteX1" fmla="*/ 0 w 10000"/>
              <a:gd name="connsiteY1" fmla="*/ 90 h 9508"/>
              <a:gd name="connsiteX2" fmla="*/ 3123 w 10000"/>
              <a:gd name="connsiteY2" fmla="*/ 0 h 9508"/>
              <a:gd name="connsiteX3" fmla="*/ 10000 w 10000"/>
              <a:gd name="connsiteY3" fmla="*/ 9508 h 9508"/>
              <a:gd name="connsiteX4" fmla="*/ 8534 w 10000"/>
              <a:gd name="connsiteY4" fmla="*/ 9488 h 9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508">
                <a:moveTo>
                  <a:pt x="8534" y="9488"/>
                </a:moveTo>
                <a:lnTo>
                  <a:pt x="0" y="90"/>
                </a:lnTo>
                <a:lnTo>
                  <a:pt x="3123" y="0"/>
                </a:lnTo>
                <a:lnTo>
                  <a:pt x="10000" y="9508"/>
                </a:lnTo>
                <a:lnTo>
                  <a:pt x="8534" y="9488"/>
                </a:lnTo>
                <a:close/>
              </a:path>
            </a:pathLst>
          </a:custGeom>
          <a:solidFill>
            <a:schemeClr val="accent3">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8" name="Freeform 35"/>
          <p:cNvSpPr>
            <a:spLocks/>
          </p:cNvSpPr>
          <p:nvPr/>
        </p:nvSpPr>
        <p:spPr bwMode="auto">
          <a:xfrm>
            <a:off x="6439100" y="2845423"/>
            <a:ext cx="736322" cy="2576933"/>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7195"/>
              <a:gd name="connsiteY0" fmla="*/ 9981 h 10000"/>
              <a:gd name="connsiteX1" fmla="*/ 1840 w 17195"/>
              <a:gd name="connsiteY1" fmla="*/ 0 h 10000"/>
              <a:gd name="connsiteX2" fmla="*/ 17195 w 17195"/>
              <a:gd name="connsiteY2" fmla="*/ 4195 h 10000"/>
              <a:gd name="connsiteX3" fmla="*/ 5876 w 17195"/>
              <a:gd name="connsiteY3" fmla="*/ 10000 h 10000"/>
              <a:gd name="connsiteX4" fmla="*/ 0 w 17195"/>
              <a:gd name="connsiteY4" fmla="*/ 9981 h 10000"/>
              <a:gd name="connsiteX0" fmla="*/ 0 w 17195"/>
              <a:gd name="connsiteY0" fmla="*/ 6867 h 6886"/>
              <a:gd name="connsiteX1" fmla="*/ 5083 w 17195"/>
              <a:gd name="connsiteY1" fmla="*/ 0 h 6886"/>
              <a:gd name="connsiteX2" fmla="*/ 17195 w 17195"/>
              <a:gd name="connsiteY2" fmla="*/ 1081 h 6886"/>
              <a:gd name="connsiteX3" fmla="*/ 5876 w 17195"/>
              <a:gd name="connsiteY3" fmla="*/ 6886 h 6886"/>
              <a:gd name="connsiteX4" fmla="*/ 0 w 17195"/>
              <a:gd name="connsiteY4" fmla="*/ 6867 h 6886"/>
              <a:gd name="connsiteX0" fmla="*/ 0 w 10000"/>
              <a:gd name="connsiteY0" fmla="*/ 13768 h 13796"/>
              <a:gd name="connsiteX1" fmla="*/ 2190 w 10000"/>
              <a:gd name="connsiteY1" fmla="*/ 0 h 13796"/>
              <a:gd name="connsiteX2" fmla="*/ 10000 w 10000"/>
              <a:gd name="connsiteY2" fmla="*/ 5366 h 13796"/>
              <a:gd name="connsiteX3" fmla="*/ 3417 w 10000"/>
              <a:gd name="connsiteY3" fmla="*/ 13796 h 13796"/>
              <a:gd name="connsiteX4" fmla="*/ 0 w 10000"/>
              <a:gd name="connsiteY4" fmla="*/ 13768 h 13796"/>
              <a:gd name="connsiteX0" fmla="*/ 0 w 7230"/>
              <a:gd name="connsiteY0" fmla="*/ 14136 h 14164"/>
              <a:gd name="connsiteX1" fmla="*/ 2190 w 7230"/>
              <a:gd name="connsiteY1" fmla="*/ 368 h 14164"/>
              <a:gd name="connsiteX2" fmla="*/ 7230 w 7230"/>
              <a:gd name="connsiteY2" fmla="*/ 0 h 14164"/>
              <a:gd name="connsiteX3" fmla="*/ 3417 w 7230"/>
              <a:gd name="connsiteY3" fmla="*/ 14164 h 14164"/>
              <a:gd name="connsiteX4" fmla="*/ 0 w 7230"/>
              <a:gd name="connsiteY4" fmla="*/ 14136 h 14164"/>
              <a:gd name="connsiteX0" fmla="*/ 68 w 6971"/>
              <a:gd name="connsiteY0" fmla="*/ 10322 h 10322"/>
              <a:gd name="connsiteX1" fmla="*/ 0 w 6971"/>
              <a:gd name="connsiteY1" fmla="*/ 260 h 10322"/>
              <a:gd name="connsiteX2" fmla="*/ 6971 w 6971"/>
              <a:gd name="connsiteY2" fmla="*/ 0 h 10322"/>
              <a:gd name="connsiteX3" fmla="*/ 1697 w 6971"/>
              <a:gd name="connsiteY3" fmla="*/ 10000 h 10322"/>
              <a:gd name="connsiteX4" fmla="*/ 68 w 6971"/>
              <a:gd name="connsiteY4" fmla="*/ 10322 h 10322"/>
              <a:gd name="connsiteX0" fmla="*/ 1 w 9903"/>
              <a:gd name="connsiteY0" fmla="*/ 10000 h 10000"/>
              <a:gd name="connsiteX1" fmla="*/ 1540 w 9903"/>
              <a:gd name="connsiteY1" fmla="*/ 86 h 10000"/>
              <a:gd name="connsiteX2" fmla="*/ 9903 w 9903"/>
              <a:gd name="connsiteY2" fmla="*/ 0 h 10000"/>
              <a:gd name="connsiteX3" fmla="*/ 2337 w 9903"/>
              <a:gd name="connsiteY3" fmla="*/ 9688 h 10000"/>
              <a:gd name="connsiteX4" fmla="*/ 1 w 9903"/>
              <a:gd name="connsiteY4" fmla="*/ 10000 h 10000"/>
              <a:gd name="connsiteX0" fmla="*/ 1 w 8229"/>
              <a:gd name="connsiteY0" fmla="*/ 10166 h 10166"/>
              <a:gd name="connsiteX1" fmla="*/ 1555 w 8229"/>
              <a:gd name="connsiteY1" fmla="*/ 252 h 10166"/>
              <a:gd name="connsiteX2" fmla="*/ 8229 w 8229"/>
              <a:gd name="connsiteY2" fmla="*/ 0 h 10166"/>
              <a:gd name="connsiteX3" fmla="*/ 2360 w 8229"/>
              <a:gd name="connsiteY3" fmla="*/ 9854 h 10166"/>
              <a:gd name="connsiteX4" fmla="*/ 1 w 8229"/>
              <a:gd name="connsiteY4" fmla="*/ 10166 h 10166"/>
              <a:gd name="connsiteX0" fmla="*/ 4855 w 14854"/>
              <a:gd name="connsiteY0" fmla="*/ 10000 h 10000"/>
              <a:gd name="connsiteX1" fmla="*/ 0 w 14854"/>
              <a:gd name="connsiteY1" fmla="*/ 85 h 10000"/>
              <a:gd name="connsiteX2" fmla="*/ 14854 w 14854"/>
              <a:gd name="connsiteY2" fmla="*/ 0 h 10000"/>
              <a:gd name="connsiteX3" fmla="*/ 7722 w 14854"/>
              <a:gd name="connsiteY3" fmla="*/ 9693 h 10000"/>
              <a:gd name="connsiteX4" fmla="*/ 4855 w 14854"/>
              <a:gd name="connsiteY4" fmla="*/ 10000 h 10000"/>
              <a:gd name="connsiteX0" fmla="*/ 4855 w 8971"/>
              <a:gd name="connsiteY0" fmla="*/ 10000 h 10000"/>
              <a:gd name="connsiteX1" fmla="*/ 0 w 8971"/>
              <a:gd name="connsiteY1" fmla="*/ 85 h 10000"/>
              <a:gd name="connsiteX2" fmla="*/ 8971 w 8971"/>
              <a:gd name="connsiteY2" fmla="*/ 0 h 10000"/>
              <a:gd name="connsiteX3" fmla="*/ 7722 w 8971"/>
              <a:gd name="connsiteY3" fmla="*/ 9693 h 10000"/>
              <a:gd name="connsiteX4" fmla="*/ 4855 w 8971"/>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 h="10000">
                <a:moveTo>
                  <a:pt x="5572" y="10000"/>
                </a:moveTo>
                <a:cubicBezTo>
                  <a:pt x="3333" y="6238"/>
                  <a:pt x="1964" y="3281"/>
                  <a:pt x="0" y="31"/>
                </a:cubicBezTo>
                <a:lnTo>
                  <a:pt x="10160" y="0"/>
                </a:lnTo>
                <a:lnTo>
                  <a:pt x="8768" y="9693"/>
                </a:lnTo>
                <a:lnTo>
                  <a:pt x="5572" y="10000"/>
                </a:lnTo>
                <a:close/>
              </a:path>
            </a:pathLst>
          </a:custGeom>
          <a:solidFill>
            <a:schemeClr val="accent2">
              <a:lumMod val="50000"/>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9" name="Block Arc 78"/>
          <p:cNvSpPr/>
          <p:nvPr/>
        </p:nvSpPr>
        <p:spPr bwMode="auto">
          <a:xfrm>
            <a:off x="7544469" y="1920640"/>
            <a:ext cx="2001581" cy="1427290"/>
          </a:xfrm>
          <a:prstGeom prst="blockArc">
            <a:avLst>
              <a:gd name="adj1" fmla="val 10800000"/>
              <a:gd name="adj2" fmla="val 322098"/>
              <a:gd name="adj3" fmla="val 20227"/>
            </a:avLst>
          </a:prstGeom>
          <a:solidFill>
            <a:srgbClr val="00B050">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0" name="Freeform 35"/>
          <p:cNvSpPr>
            <a:spLocks/>
          </p:cNvSpPr>
          <p:nvPr/>
        </p:nvSpPr>
        <p:spPr bwMode="auto">
          <a:xfrm>
            <a:off x="6868166" y="2808118"/>
            <a:ext cx="2390288" cy="2588995"/>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0000"/>
              <a:gd name="connsiteY0" fmla="*/ 12261 h 12280"/>
              <a:gd name="connsiteX1" fmla="*/ 9541 w 10000"/>
              <a:gd name="connsiteY1" fmla="*/ 0 h 12280"/>
              <a:gd name="connsiteX2" fmla="*/ 10000 w 10000"/>
              <a:gd name="connsiteY2" fmla="*/ 5808 h 12280"/>
              <a:gd name="connsiteX3" fmla="*/ 5876 w 10000"/>
              <a:gd name="connsiteY3" fmla="*/ 12280 h 12280"/>
              <a:gd name="connsiteX4" fmla="*/ 0 w 10000"/>
              <a:gd name="connsiteY4" fmla="*/ 12261 h 12280"/>
              <a:gd name="connsiteX0" fmla="*/ 0 w 21248"/>
              <a:gd name="connsiteY0" fmla="*/ 12261 h 12280"/>
              <a:gd name="connsiteX1" fmla="*/ 9541 w 21248"/>
              <a:gd name="connsiteY1" fmla="*/ 0 h 12280"/>
              <a:gd name="connsiteX2" fmla="*/ 21248 w 21248"/>
              <a:gd name="connsiteY2" fmla="*/ 1026 h 12280"/>
              <a:gd name="connsiteX3" fmla="*/ 5876 w 21248"/>
              <a:gd name="connsiteY3" fmla="*/ 12280 h 12280"/>
              <a:gd name="connsiteX4" fmla="*/ 0 w 21248"/>
              <a:gd name="connsiteY4" fmla="*/ 12261 h 12280"/>
              <a:gd name="connsiteX0" fmla="*/ 15783 w 37031"/>
              <a:gd name="connsiteY0" fmla="*/ 11235 h 11254"/>
              <a:gd name="connsiteX1" fmla="*/ 0 w 37031"/>
              <a:gd name="connsiteY1" fmla="*/ 976 h 11254"/>
              <a:gd name="connsiteX2" fmla="*/ 37031 w 37031"/>
              <a:gd name="connsiteY2" fmla="*/ 0 h 11254"/>
              <a:gd name="connsiteX3" fmla="*/ 21659 w 37031"/>
              <a:gd name="connsiteY3" fmla="*/ 11254 h 11254"/>
              <a:gd name="connsiteX4" fmla="*/ 15783 w 37031"/>
              <a:gd name="connsiteY4" fmla="*/ 11235 h 11254"/>
              <a:gd name="connsiteX0" fmla="*/ 15783 w 21659"/>
              <a:gd name="connsiteY0" fmla="*/ 10345 h 10364"/>
              <a:gd name="connsiteX1" fmla="*/ 0 w 21659"/>
              <a:gd name="connsiteY1" fmla="*/ 86 h 10364"/>
              <a:gd name="connsiteX2" fmla="*/ 8688 w 21659"/>
              <a:gd name="connsiteY2" fmla="*/ 0 h 10364"/>
              <a:gd name="connsiteX3" fmla="*/ 21659 w 21659"/>
              <a:gd name="connsiteY3" fmla="*/ 10364 h 10364"/>
              <a:gd name="connsiteX4" fmla="*/ 15783 w 21659"/>
              <a:gd name="connsiteY4" fmla="*/ 10345 h 10364"/>
              <a:gd name="connsiteX0" fmla="*/ 15783 w 21659"/>
              <a:gd name="connsiteY0" fmla="*/ 10845 h 10864"/>
              <a:gd name="connsiteX1" fmla="*/ 0 w 21659"/>
              <a:gd name="connsiteY1" fmla="*/ 586 h 10864"/>
              <a:gd name="connsiteX2" fmla="*/ 5084 w 21659"/>
              <a:gd name="connsiteY2" fmla="*/ 0 h 10864"/>
              <a:gd name="connsiteX3" fmla="*/ 21659 w 21659"/>
              <a:gd name="connsiteY3" fmla="*/ 10864 h 10864"/>
              <a:gd name="connsiteX4" fmla="*/ 15783 w 21659"/>
              <a:gd name="connsiteY4" fmla="*/ 10845 h 10864"/>
              <a:gd name="connsiteX0" fmla="*/ 15783 w 17568"/>
              <a:gd name="connsiteY0" fmla="*/ 10845 h 10864"/>
              <a:gd name="connsiteX1" fmla="*/ 0 w 17568"/>
              <a:gd name="connsiteY1" fmla="*/ 586 h 10864"/>
              <a:gd name="connsiteX2" fmla="*/ 5084 w 17568"/>
              <a:gd name="connsiteY2" fmla="*/ 0 h 10864"/>
              <a:gd name="connsiteX3" fmla="*/ 17568 w 17568"/>
              <a:gd name="connsiteY3" fmla="*/ 10864 h 10864"/>
              <a:gd name="connsiteX4" fmla="*/ 15783 w 17568"/>
              <a:gd name="connsiteY4" fmla="*/ 10845 h 10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68" h="10864">
                <a:moveTo>
                  <a:pt x="15783" y="10845"/>
                </a:moveTo>
                <a:lnTo>
                  <a:pt x="0" y="586"/>
                </a:lnTo>
                <a:lnTo>
                  <a:pt x="5084" y="0"/>
                </a:lnTo>
                <a:lnTo>
                  <a:pt x="17568" y="10864"/>
                </a:lnTo>
                <a:lnTo>
                  <a:pt x="15783" y="10845"/>
                </a:lnTo>
                <a:close/>
              </a:path>
            </a:pathLst>
          </a:custGeom>
          <a:solidFill>
            <a:schemeClr val="accent6">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81" name="Group 80"/>
          <p:cNvGrpSpPr/>
          <p:nvPr/>
        </p:nvGrpSpPr>
        <p:grpSpPr>
          <a:xfrm>
            <a:off x="6128941" y="2188957"/>
            <a:ext cx="2099080" cy="4346518"/>
            <a:chOff x="9906672" y="2139392"/>
            <a:chExt cx="2278409" cy="4717851"/>
          </a:xfrm>
        </p:grpSpPr>
        <p:sp>
          <p:nvSpPr>
            <p:cNvPr id="82" name="Rectangle 41"/>
            <p:cNvSpPr>
              <a:spLocks noChangeArrowheads="1"/>
            </p:cNvSpPr>
            <p:nvPr/>
          </p:nvSpPr>
          <p:spPr bwMode="auto">
            <a:xfrm>
              <a:off x="11761929" y="6351708"/>
              <a:ext cx="423152" cy="5055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83" name="Group 82"/>
            <p:cNvGrpSpPr/>
            <p:nvPr/>
          </p:nvGrpSpPr>
          <p:grpSpPr>
            <a:xfrm>
              <a:off x="9906672" y="2139392"/>
              <a:ext cx="1545336" cy="733405"/>
              <a:chOff x="8995904" y="1369064"/>
              <a:chExt cx="2167054" cy="1028469"/>
            </a:xfrm>
          </p:grpSpPr>
          <p:sp>
            <p:nvSpPr>
              <p:cNvPr id="107" name="Freeform 5"/>
              <p:cNvSpPr>
                <a:spLocks/>
              </p:cNvSpPr>
              <p:nvPr/>
            </p:nvSpPr>
            <p:spPr bwMode="auto">
              <a:xfrm>
                <a:off x="992312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8" name="Freeform 5"/>
              <p:cNvSpPr>
                <a:spLocks/>
              </p:cNvSpPr>
              <p:nvPr/>
            </p:nvSpPr>
            <p:spPr bwMode="auto">
              <a:xfrm>
                <a:off x="899590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84" name="Group 83"/>
            <p:cNvGrpSpPr/>
            <p:nvPr/>
          </p:nvGrpSpPr>
          <p:grpSpPr>
            <a:xfrm>
              <a:off x="10172919" y="5010918"/>
              <a:ext cx="1703491" cy="1836482"/>
              <a:chOff x="9515995" y="5047173"/>
              <a:chExt cx="1703491" cy="1836482"/>
            </a:xfrm>
          </p:grpSpPr>
          <p:sp>
            <p:nvSpPr>
              <p:cNvPr id="85" name="Rectangle 41"/>
              <p:cNvSpPr>
                <a:spLocks noChangeArrowheads="1"/>
              </p:cNvSpPr>
              <p:nvPr/>
            </p:nvSpPr>
            <p:spPr bwMode="auto">
              <a:xfrm>
                <a:off x="9515995" y="5990198"/>
                <a:ext cx="423152" cy="89345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6" name="Rectangle 44"/>
              <p:cNvSpPr>
                <a:spLocks noChangeArrowheads="1"/>
              </p:cNvSpPr>
              <p:nvPr/>
            </p:nvSpPr>
            <p:spPr bwMode="auto">
              <a:xfrm>
                <a:off x="9662284" y="5719381"/>
                <a:ext cx="1484661" cy="1164274"/>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7" name="Rectangle 45"/>
              <p:cNvSpPr>
                <a:spLocks noChangeArrowheads="1"/>
              </p:cNvSpPr>
              <p:nvPr/>
            </p:nvSpPr>
            <p:spPr bwMode="auto">
              <a:xfrm>
                <a:off x="9809783" y="6652734"/>
                <a:ext cx="1198126" cy="192232"/>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8" name="Rectangle 46"/>
              <p:cNvSpPr>
                <a:spLocks noChangeArrowheads="1"/>
              </p:cNvSpPr>
              <p:nvPr/>
            </p:nvSpPr>
            <p:spPr bwMode="auto">
              <a:xfrm>
                <a:off x="9809783" y="5982944"/>
                <a:ext cx="1198126" cy="193441"/>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9" name="Rectangle 47"/>
              <p:cNvSpPr>
                <a:spLocks noChangeArrowheads="1"/>
              </p:cNvSpPr>
              <p:nvPr/>
            </p:nvSpPr>
            <p:spPr bwMode="auto">
              <a:xfrm>
                <a:off x="9809783" y="6319048"/>
                <a:ext cx="1198126" cy="193441"/>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90" name="Group 89"/>
              <p:cNvGrpSpPr/>
              <p:nvPr/>
            </p:nvGrpSpPr>
            <p:grpSpPr>
              <a:xfrm>
                <a:off x="9881115" y="5047173"/>
                <a:ext cx="1188453" cy="643192"/>
                <a:chOff x="9881115" y="5047173"/>
                <a:chExt cx="1188453" cy="643192"/>
              </a:xfrm>
            </p:grpSpPr>
            <p:sp>
              <p:nvSpPr>
                <p:cNvPr id="92" name="Freeform 38"/>
                <p:cNvSpPr>
                  <a:spLocks/>
                </p:cNvSpPr>
                <p:nvPr/>
              </p:nvSpPr>
              <p:spPr bwMode="auto">
                <a:xfrm>
                  <a:off x="10284923" y="5170492"/>
                  <a:ext cx="302252" cy="519873"/>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3" name="Freeform 39"/>
                <p:cNvSpPr>
                  <a:spLocks/>
                </p:cNvSpPr>
                <p:nvPr/>
              </p:nvSpPr>
              <p:spPr bwMode="auto">
                <a:xfrm>
                  <a:off x="10313939" y="5203135"/>
                  <a:ext cx="244219" cy="405018"/>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4" name="Rectangle 48"/>
                <p:cNvSpPr>
                  <a:spLocks noChangeArrowheads="1"/>
                </p:cNvSpPr>
                <p:nvPr/>
              </p:nvSpPr>
              <p:spPr bwMode="auto">
                <a:xfrm>
                  <a:off x="10648834" y="5047173"/>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5" name="Freeform 49"/>
                <p:cNvSpPr>
                  <a:spLocks/>
                </p:cNvSpPr>
                <p:nvPr/>
              </p:nvSpPr>
              <p:spPr bwMode="auto">
                <a:xfrm>
                  <a:off x="10691150" y="5116087"/>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6" name="Freeform 50"/>
                <p:cNvSpPr>
                  <a:spLocks/>
                </p:cNvSpPr>
                <p:nvPr/>
              </p:nvSpPr>
              <p:spPr bwMode="auto">
                <a:xfrm>
                  <a:off x="10691150" y="5220061"/>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7" name="Freeform 51"/>
                <p:cNvSpPr>
                  <a:spLocks/>
                </p:cNvSpPr>
                <p:nvPr/>
              </p:nvSpPr>
              <p:spPr bwMode="auto">
                <a:xfrm>
                  <a:off x="10691150" y="5324036"/>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8" name="Freeform 52"/>
                <p:cNvSpPr>
                  <a:spLocks/>
                </p:cNvSpPr>
                <p:nvPr/>
              </p:nvSpPr>
              <p:spPr bwMode="auto">
                <a:xfrm>
                  <a:off x="10691150" y="542559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9" name="Freeform 53"/>
                <p:cNvSpPr>
                  <a:spLocks/>
                </p:cNvSpPr>
                <p:nvPr/>
              </p:nvSpPr>
              <p:spPr bwMode="auto">
                <a:xfrm>
                  <a:off x="10691150" y="55295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0" name="Oval 54"/>
                <p:cNvSpPr>
                  <a:spLocks noChangeArrowheads="1"/>
                </p:cNvSpPr>
                <p:nvPr/>
              </p:nvSpPr>
              <p:spPr bwMode="auto">
                <a:xfrm>
                  <a:off x="10961967" y="512817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1" name="Oval 55"/>
                <p:cNvSpPr>
                  <a:spLocks noChangeArrowheads="1"/>
                </p:cNvSpPr>
                <p:nvPr/>
              </p:nvSpPr>
              <p:spPr bwMode="auto">
                <a:xfrm>
                  <a:off x="10961967" y="5233360"/>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2" name="Oval 56"/>
                <p:cNvSpPr>
                  <a:spLocks noChangeArrowheads="1"/>
                </p:cNvSpPr>
                <p:nvPr/>
              </p:nvSpPr>
              <p:spPr bwMode="auto">
                <a:xfrm>
                  <a:off x="10961967" y="5333708"/>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3" name="Oval 57"/>
                <p:cNvSpPr>
                  <a:spLocks noChangeArrowheads="1"/>
                </p:cNvSpPr>
                <p:nvPr/>
              </p:nvSpPr>
              <p:spPr bwMode="auto">
                <a:xfrm>
                  <a:off x="10961967" y="5438891"/>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4" name="Oval 58"/>
                <p:cNvSpPr>
                  <a:spLocks noChangeArrowheads="1"/>
                </p:cNvSpPr>
                <p:nvPr/>
              </p:nvSpPr>
              <p:spPr bwMode="auto">
                <a:xfrm>
                  <a:off x="10961967" y="55428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5" name="Freeform 63"/>
                <p:cNvSpPr>
                  <a:spLocks/>
                </p:cNvSpPr>
                <p:nvPr/>
              </p:nvSpPr>
              <p:spPr bwMode="auto">
                <a:xfrm>
                  <a:off x="9967502" y="5373605"/>
                  <a:ext cx="419525" cy="263564"/>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6" name="Freeform 64"/>
                <p:cNvSpPr>
                  <a:spLocks noEditPoints="1"/>
                </p:cNvSpPr>
                <p:nvPr/>
              </p:nvSpPr>
              <p:spPr bwMode="auto">
                <a:xfrm>
                  <a:off x="9881115" y="5360306"/>
                  <a:ext cx="615384" cy="330059"/>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91" name="Rectangle 65"/>
              <p:cNvSpPr>
                <a:spLocks noChangeArrowheads="1"/>
              </p:cNvSpPr>
              <p:nvPr/>
            </p:nvSpPr>
            <p:spPr bwMode="auto">
              <a:xfrm>
                <a:off x="9587326" y="5690365"/>
                <a:ext cx="1632160" cy="5440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09" name="Group 108"/>
          <p:cNvGrpSpPr/>
          <p:nvPr/>
        </p:nvGrpSpPr>
        <p:grpSpPr>
          <a:xfrm>
            <a:off x="8677877" y="2170671"/>
            <a:ext cx="1853789" cy="4364804"/>
            <a:chOff x="10172919" y="2119544"/>
            <a:chExt cx="2012162" cy="4737699"/>
          </a:xfrm>
        </p:grpSpPr>
        <p:sp>
          <p:nvSpPr>
            <p:cNvPr id="110" name="Rectangle 41"/>
            <p:cNvSpPr>
              <a:spLocks noChangeArrowheads="1"/>
            </p:cNvSpPr>
            <p:nvPr/>
          </p:nvSpPr>
          <p:spPr bwMode="auto">
            <a:xfrm>
              <a:off x="11761929" y="6351708"/>
              <a:ext cx="423152" cy="5055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111" name="Group 110"/>
            <p:cNvGrpSpPr/>
            <p:nvPr/>
          </p:nvGrpSpPr>
          <p:grpSpPr>
            <a:xfrm>
              <a:off x="10567876" y="2119544"/>
              <a:ext cx="1492311" cy="753253"/>
              <a:chOff x="9923120" y="1341231"/>
              <a:chExt cx="2092695" cy="1056302"/>
            </a:xfrm>
          </p:grpSpPr>
          <p:sp>
            <p:nvSpPr>
              <p:cNvPr id="147" name="Freeform 5"/>
              <p:cNvSpPr>
                <a:spLocks/>
              </p:cNvSpPr>
              <p:nvPr/>
            </p:nvSpPr>
            <p:spPr bwMode="auto">
              <a:xfrm>
                <a:off x="1077597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3" name="Freeform 5"/>
              <p:cNvSpPr>
                <a:spLocks/>
              </p:cNvSpPr>
              <p:nvPr/>
            </p:nvSpPr>
            <p:spPr bwMode="auto">
              <a:xfrm>
                <a:off x="992312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12" name="Group 111"/>
            <p:cNvGrpSpPr/>
            <p:nvPr/>
          </p:nvGrpSpPr>
          <p:grpSpPr>
            <a:xfrm>
              <a:off x="10172919" y="5010918"/>
              <a:ext cx="1703491" cy="1836482"/>
              <a:chOff x="9515995" y="5047173"/>
              <a:chExt cx="1703491" cy="1836482"/>
            </a:xfrm>
          </p:grpSpPr>
          <p:sp>
            <p:nvSpPr>
              <p:cNvPr id="113" name="Rectangle 41"/>
              <p:cNvSpPr>
                <a:spLocks noChangeArrowheads="1"/>
              </p:cNvSpPr>
              <p:nvPr/>
            </p:nvSpPr>
            <p:spPr bwMode="auto">
              <a:xfrm>
                <a:off x="9515995" y="5990198"/>
                <a:ext cx="423152" cy="89345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4" name="Rectangle 44"/>
              <p:cNvSpPr>
                <a:spLocks noChangeArrowheads="1"/>
              </p:cNvSpPr>
              <p:nvPr/>
            </p:nvSpPr>
            <p:spPr bwMode="auto">
              <a:xfrm>
                <a:off x="9662284" y="5719381"/>
                <a:ext cx="1484661" cy="1164274"/>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5" name="Rectangle 45"/>
              <p:cNvSpPr>
                <a:spLocks noChangeArrowheads="1"/>
              </p:cNvSpPr>
              <p:nvPr/>
            </p:nvSpPr>
            <p:spPr bwMode="auto">
              <a:xfrm>
                <a:off x="9809783" y="6652734"/>
                <a:ext cx="1198126" cy="192232"/>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6" name="Rectangle 46"/>
              <p:cNvSpPr>
                <a:spLocks noChangeArrowheads="1"/>
              </p:cNvSpPr>
              <p:nvPr/>
            </p:nvSpPr>
            <p:spPr bwMode="auto">
              <a:xfrm>
                <a:off x="9809783" y="5982944"/>
                <a:ext cx="1198126" cy="193441"/>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7" name="Rectangle 47"/>
              <p:cNvSpPr>
                <a:spLocks noChangeArrowheads="1"/>
              </p:cNvSpPr>
              <p:nvPr/>
            </p:nvSpPr>
            <p:spPr bwMode="auto">
              <a:xfrm>
                <a:off x="9809783" y="6319048"/>
                <a:ext cx="1198126" cy="193441"/>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118" name="Group 117"/>
              <p:cNvGrpSpPr/>
              <p:nvPr/>
            </p:nvGrpSpPr>
            <p:grpSpPr>
              <a:xfrm>
                <a:off x="9881115" y="5047173"/>
                <a:ext cx="1188453" cy="643192"/>
                <a:chOff x="9881115" y="5047173"/>
                <a:chExt cx="1188453" cy="643192"/>
              </a:xfrm>
            </p:grpSpPr>
            <p:sp>
              <p:nvSpPr>
                <p:cNvPr id="120" name="Freeform 38"/>
                <p:cNvSpPr>
                  <a:spLocks/>
                </p:cNvSpPr>
                <p:nvPr/>
              </p:nvSpPr>
              <p:spPr bwMode="auto">
                <a:xfrm>
                  <a:off x="10284923" y="5170492"/>
                  <a:ext cx="302252" cy="519873"/>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1" name="Freeform 39"/>
                <p:cNvSpPr>
                  <a:spLocks/>
                </p:cNvSpPr>
                <p:nvPr/>
              </p:nvSpPr>
              <p:spPr bwMode="auto">
                <a:xfrm>
                  <a:off x="10313939" y="5203135"/>
                  <a:ext cx="244219" cy="405018"/>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3" name="Rectangle 48"/>
                <p:cNvSpPr>
                  <a:spLocks noChangeArrowheads="1"/>
                </p:cNvSpPr>
                <p:nvPr/>
              </p:nvSpPr>
              <p:spPr bwMode="auto">
                <a:xfrm>
                  <a:off x="10648834" y="5047173"/>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4" name="Freeform 49"/>
                <p:cNvSpPr>
                  <a:spLocks/>
                </p:cNvSpPr>
                <p:nvPr/>
              </p:nvSpPr>
              <p:spPr bwMode="auto">
                <a:xfrm>
                  <a:off x="10691150" y="5116087"/>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9" name="Freeform 50"/>
                <p:cNvSpPr>
                  <a:spLocks/>
                </p:cNvSpPr>
                <p:nvPr/>
              </p:nvSpPr>
              <p:spPr bwMode="auto">
                <a:xfrm>
                  <a:off x="10691150" y="5220061"/>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0" name="Freeform 51"/>
                <p:cNvSpPr>
                  <a:spLocks/>
                </p:cNvSpPr>
                <p:nvPr/>
              </p:nvSpPr>
              <p:spPr bwMode="auto">
                <a:xfrm>
                  <a:off x="10691150" y="5324036"/>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1" name="Freeform 52"/>
                <p:cNvSpPr>
                  <a:spLocks/>
                </p:cNvSpPr>
                <p:nvPr/>
              </p:nvSpPr>
              <p:spPr bwMode="auto">
                <a:xfrm>
                  <a:off x="10691150" y="542559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2" name="Freeform 53"/>
                <p:cNvSpPr>
                  <a:spLocks/>
                </p:cNvSpPr>
                <p:nvPr/>
              </p:nvSpPr>
              <p:spPr bwMode="auto">
                <a:xfrm>
                  <a:off x="10691150" y="55295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3" name="Oval 54"/>
                <p:cNvSpPr>
                  <a:spLocks noChangeArrowheads="1"/>
                </p:cNvSpPr>
                <p:nvPr/>
              </p:nvSpPr>
              <p:spPr bwMode="auto">
                <a:xfrm>
                  <a:off x="10961967" y="512817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4" name="Oval 55"/>
                <p:cNvSpPr>
                  <a:spLocks noChangeArrowheads="1"/>
                </p:cNvSpPr>
                <p:nvPr/>
              </p:nvSpPr>
              <p:spPr bwMode="auto">
                <a:xfrm>
                  <a:off x="10961967" y="5233360"/>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5" name="Oval 56"/>
                <p:cNvSpPr>
                  <a:spLocks noChangeArrowheads="1"/>
                </p:cNvSpPr>
                <p:nvPr/>
              </p:nvSpPr>
              <p:spPr bwMode="auto">
                <a:xfrm>
                  <a:off x="10961967" y="5333708"/>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6" name="Oval 57"/>
                <p:cNvSpPr>
                  <a:spLocks noChangeArrowheads="1"/>
                </p:cNvSpPr>
                <p:nvPr/>
              </p:nvSpPr>
              <p:spPr bwMode="auto">
                <a:xfrm>
                  <a:off x="10961967" y="5438891"/>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3" name="Oval 58"/>
                <p:cNvSpPr>
                  <a:spLocks noChangeArrowheads="1"/>
                </p:cNvSpPr>
                <p:nvPr/>
              </p:nvSpPr>
              <p:spPr bwMode="auto">
                <a:xfrm>
                  <a:off x="10961967" y="55428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4" name="Freeform 63"/>
                <p:cNvSpPr>
                  <a:spLocks/>
                </p:cNvSpPr>
                <p:nvPr/>
              </p:nvSpPr>
              <p:spPr bwMode="auto">
                <a:xfrm>
                  <a:off x="9979044" y="5373605"/>
                  <a:ext cx="419525" cy="263564"/>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5" name="Freeform 64"/>
                <p:cNvSpPr>
                  <a:spLocks noEditPoints="1"/>
                </p:cNvSpPr>
                <p:nvPr/>
              </p:nvSpPr>
              <p:spPr bwMode="auto">
                <a:xfrm>
                  <a:off x="9881115" y="5360306"/>
                  <a:ext cx="615384" cy="330059"/>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19" name="Rectangle 65"/>
              <p:cNvSpPr>
                <a:spLocks noChangeArrowheads="1"/>
              </p:cNvSpPr>
              <p:nvPr/>
            </p:nvSpPr>
            <p:spPr bwMode="auto">
              <a:xfrm>
                <a:off x="9587326" y="5690365"/>
                <a:ext cx="1632160" cy="5440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99" name="Group 198"/>
          <p:cNvGrpSpPr/>
          <p:nvPr/>
        </p:nvGrpSpPr>
        <p:grpSpPr>
          <a:xfrm>
            <a:off x="8780304" y="2023103"/>
            <a:ext cx="2066841" cy="1342250"/>
            <a:chOff x="9527229" y="2432570"/>
            <a:chExt cx="1367093" cy="887819"/>
          </a:xfrm>
          <a:solidFill>
            <a:schemeClr val="accent2">
              <a:lumMod val="75000"/>
            </a:schemeClr>
          </a:solidFill>
        </p:grpSpPr>
        <p:sp>
          <p:nvSpPr>
            <p:cNvPr id="203" name="Freeform 95"/>
            <p:cNvSpPr>
              <a:spLocks/>
            </p:cNvSpPr>
            <p:nvPr/>
          </p:nvSpPr>
          <p:spPr bwMode="auto">
            <a:xfrm flipH="1">
              <a:off x="9527229" y="2432570"/>
              <a:ext cx="1367093" cy="88781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kern="0">
                <a:solidFill>
                  <a:srgbClr val="505050"/>
                </a:solidFill>
              </a:endParaRPr>
            </a:p>
          </p:txBody>
        </p:sp>
        <p:sp>
          <p:nvSpPr>
            <p:cNvPr id="204" name="Rectangle 54"/>
            <p:cNvSpPr/>
            <p:nvPr/>
          </p:nvSpPr>
          <p:spPr bwMode="auto">
            <a:xfrm>
              <a:off x="9913577" y="2763196"/>
              <a:ext cx="690196" cy="40972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pPr>
              <a:r>
                <a:rPr lang="en-US" sz="1400" b="1" kern="0" dirty="0" smtClean="0">
                  <a:solidFill>
                    <a:schemeClr val="bg1"/>
                  </a:solidFill>
                  <a:ea typeface="Segoe UI" pitchFamily="34" charset="0"/>
                  <a:cs typeface="Segoe UI" pitchFamily="34" charset="0"/>
                </a:rPr>
                <a:t>North Europe</a:t>
              </a:r>
              <a:endParaRPr lang="en-US" sz="1400" b="1" kern="0" dirty="0">
                <a:solidFill>
                  <a:schemeClr val="bg1"/>
                </a:solidFill>
                <a:ea typeface="Segoe UI" pitchFamily="34" charset="0"/>
                <a:cs typeface="Segoe UI" pitchFamily="34" charset="0"/>
              </a:endParaRPr>
            </a:p>
          </p:txBody>
        </p:sp>
        <p:sp>
          <p:nvSpPr>
            <p:cNvPr id="206" name="Freeform 92"/>
            <p:cNvSpPr>
              <a:spLocks noEditPoints="1"/>
            </p:cNvSpPr>
            <p:nvPr/>
          </p:nvSpPr>
          <p:spPr bwMode="black">
            <a:xfrm>
              <a:off x="9809599" y="2876480"/>
              <a:ext cx="140896" cy="18315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grpFill/>
            <a:ln>
              <a:noFill/>
            </a:ln>
            <a:extLst/>
          </p:spPr>
          <p:txBody>
            <a:bodyPr vert="horz" wrap="square" lIns="93260" tIns="46630" rIns="93260" bIns="46630" numCol="1" anchor="t" anchorCtr="0" compatLnSpc="1">
              <a:prstTxWarp prst="textNoShape">
                <a:avLst/>
              </a:prstTxWarp>
            </a:bodyPr>
            <a:lstStyle/>
            <a:p>
              <a:endParaRPr lang="en-US" sz="2400"/>
            </a:p>
          </p:txBody>
        </p:sp>
      </p:grpSp>
      <p:grpSp>
        <p:nvGrpSpPr>
          <p:cNvPr id="207" name="Group 206"/>
          <p:cNvGrpSpPr/>
          <p:nvPr/>
        </p:nvGrpSpPr>
        <p:grpSpPr>
          <a:xfrm>
            <a:off x="5956566" y="1707873"/>
            <a:ext cx="2123442" cy="1379008"/>
            <a:chOff x="7848780" y="2543659"/>
            <a:chExt cx="1367093" cy="887819"/>
          </a:xfrm>
        </p:grpSpPr>
        <p:sp>
          <p:nvSpPr>
            <p:cNvPr id="208" name="Freeform 95"/>
            <p:cNvSpPr>
              <a:spLocks/>
            </p:cNvSpPr>
            <p:nvPr/>
          </p:nvSpPr>
          <p:spPr bwMode="auto">
            <a:xfrm flipH="1">
              <a:off x="7848780" y="2543659"/>
              <a:ext cx="1367093" cy="88781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2800" kern="0">
                <a:solidFill>
                  <a:srgbClr val="505050"/>
                </a:solidFill>
              </a:endParaRPr>
            </a:p>
          </p:txBody>
        </p:sp>
        <p:sp>
          <p:nvSpPr>
            <p:cNvPr id="209" name="Rectangle 54"/>
            <p:cNvSpPr/>
            <p:nvPr/>
          </p:nvSpPr>
          <p:spPr bwMode="auto">
            <a:xfrm>
              <a:off x="8223112" y="2840132"/>
              <a:ext cx="690196" cy="40972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pPr>
              <a:r>
                <a:rPr lang="en-US" sz="1400" b="1" kern="0" dirty="0" smtClean="0">
                  <a:solidFill>
                    <a:schemeClr val="bg1"/>
                  </a:solidFill>
                  <a:ea typeface="Segoe UI" pitchFamily="34" charset="0"/>
                  <a:cs typeface="Segoe UI" pitchFamily="34" charset="0"/>
                </a:rPr>
                <a:t>US West</a:t>
              </a:r>
              <a:endParaRPr lang="en-US" sz="1400" b="1" kern="0" dirty="0">
                <a:solidFill>
                  <a:schemeClr val="bg1"/>
                </a:solidFill>
                <a:ea typeface="Segoe UI" pitchFamily="34" charset="0"/>
                <a:cs typeface="Segoe UI" pitchFamily="34" charset="0"/>
              </a:endParaRPr>
            </a:p>
          </p:txBody>
        </p:sp>
        <p:sp>
          <p:nvSpPr>
            <p:cNvPr id="210" name="Freeform 92"/>
            <p:cNvSpPr>
              <a:spLocks noEditPoints="1"/>
            </p:cNvSpPr>
            <p:nvPr/>
          </p:nvSpPr>
          <p:spPr bwMode="black">
            <a:xfrm>
              <a:off x="8147171" y="2938582"/>
              <a:ext cx="140896" cy="18315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endParaRPr lang="en-US" sz="2400"/>
            </a:p>
          </p:txBody>
        </p:sp>
      </p:grpSp>
      <p:sp>
        <p:nvSpPr>
          <p:cNvPr id="211" name="TextBox 210"/>
          <p:cNvSpPr txBox="1"/>
          <p:nvPr/>
        </p:nvSpPr>
        <p:spPr>
          <a:xfrm>
            <a:off x="6483136" y="6556833"/>
            <a:ext cx="1348831" cy="307777"/>
          </a:xfrm>
          <a:prstGeom prst="rect">
            <a:avLst/>
          </a:prstGeom>
          <a:noFill/>
        </p:spPr>
        <p:txBody>
          <a:bodyPr wrap="none" rtlCol="0">
            <a:spAutoFit/>
          </a:bodyPr>
          <a:lstStyle/>
          <a:p>
            <a:r>
              <a:rPr lang="en-US" sz="1400" dirty="0" smtClean="0">
                <a:solidFill>
                  <a:schemeClr val="bg1"/>
                </a:solidFill>
              </a:rPr>
              <a:t>North America</a:t>
            </a:r>
            <a:endParaRPr lang="en-US" sz="1400" dirty="0">
              <a:solidFill>
                <a:schemeClr val="bg1"/>
              </a:solidFill>
            </a:endParaRPr>
          </a:p>
        </p:txBody>
      </p:sp>
      <p:sp>
        <p:nvSpPr>
          <p:cNvPr id="212" name="TextBox 211"/>
          <p:cNvSpPr txBox="1"/>
          <p:nvPr/>
        </p:nvSpPr>
        <p:spPr>
          <a:xfrm>
            <a:off x="9153841" y="6542424"/>
            <a:ext cx="743345" cy="307777"/>
          </a:xfrm>
          <a:prstGeom prst="rect">
            <a:avLst/>
          </a:prstGeom>
          <a:noFill/>
        </p:spPr>
        <p:txBody>
          <a:bodyPr wrap="none" rtlCol="0">
            <a:spAutoFit/>
          </a:bodyPr>
          <a:lstStyle/>
          <a:p>
            <a:r>
              <a:rPr lang="en-US" sz="1400" dirty="0" smtClean="0">
                <a:solidFill>
                  <a:schemeClr val="bg1"/>
                </a:solidFill>
              </a:rPr>
              <a:t>Europe</a:t>
            </a:r>
            <a:endParaRPr lang="en-US" sz="1400" dirty="0">
              <a:solidFill>
                <a:schemeClr val="bg1"/>
              </a:solidFill>
            </a:endParaRPr>
          </a:p>
        </p:txBody>
      </p:sp>
    </p:spTree>
    <p:extLst>
      <p:ext uri="{BB962C8B-B14F-4D97-AF65-F5344CB8AC3E}">
        <p14:creationId xmlns:p14="http://schemas.microsoft.com/office/powerpoint/2010/main" val="4085150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anim calcmode="lin" valueType="num">
                                      <p:cBhvr>
                                        <p:cTn id="8" dur="500" fill="hold"/>
                                        <p:tgtEl>
                                          <p:spTgt spid="81"/>
                                        </p:tgtEl>
                                        <p:attrNameLst>
                                          <p:attrName>ppt_x</p:attrName>
                                        </p:attrNameLst>
                                      </p:cBhvr>
                                      <p:tavLst>
                                        <p:tav tm="0">
                                          <p:val>
                                            <p:strVal val="#ppt_x"/>
                                          </p:val>
                                        </p:tav>
                                        <p:tav tm="100000">
                                          <p:val>
                                            <p:strVal val="#ppt_x"/>
                                          </p:val>
                                        </p:tav>
                                      </p:tavLst>
                                    </p:anim>
                                    <p:anim calcmode="lin" valueType="num">
                                      <p:cBhvr>
                                        <p:cTn id="9" dur="500" fill="hold"/>
                                        <p:tgtEl>
                                          <p:spTgt spid="8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anim calcmode="lin" valueType="num">
                                      <p:cBhvr>
                                        <p:cTn id="13" dur="500" fill="hold"/>
                                        <p:tgtEl>
                                          <p:spTgt spid="109"/>
                                        </p:tgtEl>
                                        <p:attrNameLst>
                                          <p:attrName>ppt_x</p:attrName>
                                        </p:attrNameLst>
                                      </p:cBhvr>
                                      <p:tavLst>
                                        <p:tav tm="0">
                                          <p:val>
                                            <p:strVal val="#ppt_x"/>
                                          </p:val>
                                        </p:tav>
                                        <p:tav tm="100000">
                                          <p:val>
                                            <p:strVal val="#ppt_x"/>
                                          </p:val>
                                        </p:tav>
                                      </p:tavLst>
                                    </p:anim>
                                    <p:anim calcmode="lin" valueType="num">
                                      <p:cBhvr>
                                        <p:cTn id="14" dur="500" fill="hold"/>
                                        <p:tgtEl>
                                          <p:spTgt spid="109"/>
                                        </p:tgtEl>
                                        <p:attrNameLst>
                                          <p:attrName>ppt_y</p:attrName>
                                        </p:attrNameLst>
                                      </p:cBhvr>
                                      <p:tavLst>
                                        <p:tav tm="0">
                                          <p:val>
                                            <p:strVal val="#ppt_y+.1"/>
                                          </p:val>
                                        </p:tav>
                                        <p:tav tm="100000">
                                          <p:val>
                                            <p:strVal val="#ppt_y"/>
                                          </p:val>
                                        </p:tav>
                                      </p:tavLst>
                                    </p:anim>
                                  </p:childTnLst>
                                </p:cTn>
                              </p:par>
                              <p:par>
                                <p:cTn id="15" presetID="22" presetClass="entr" presetSubtype="4" fill="hold" grpId="0" nodeType="withEffect">
                                  <p:stCondLst>
                                    <p:cond delay="250"/>
                                  </p:stCondLst>
                                  <p:childTnLst>
                                    <p:set>
                                      <p:cBhvr>
                                        <p:cTn id="16" dur="1" fill="hold">
                                          <p:stCondLst>
                                            <p:cond delay="0"/>
                                          </p:stCondLst>
                                        </p:cTn>
                                        <p:tgtEl>
                                          <p:spTgt spid="77"/>
                                        </p:tgtEl>
                                        <p:attrNameLst>
                                          <p:attrName>style.visibility</p:attrName>
                                        </p:attrNameLst>
                                      </p:cBhvr>
                                      <p:to>
                                        <p:strVal val="visible"/>
                                      </p:to>
                                    </p:set>
                                    <p:animEffect transition="in" filter="wipe(down)">
                                      <p:cBhvr>
                                        <p:cTn id="17" dur="500"/>
                                        <p:tgtEl>
                                          <p:spTgt spid="77"/>
                                        </p:tgtEl>
                                      </p:cBhvr>
                                    </p:animEffect>
                                  </p:childTnLst>
                                </p:cTn>
                              </p:par>
                              <p:par>
                                <p:cTn id="18" presetID="22" presetClass="entr" presetSubtype="4" fill="hold" grpId="0" nodeType="withEffect">
                                  <p:stCondLst>
                                    <p:cond delay="250"/>
                                  </p:stCondLst>
                                  <p:childTnLst>
                                    <p:set>
                                      <p:cBhvr>
                                        <p:cTn id="19" dur="1" fill="hold">
                                          <p:stCondLst>
                                            <p:cond delay="0"/>
                                          </p:stCondLst>
                                        </p:cTn>
                                        <p:tgtEl>
                                          <p:spTgt spid="80"/>
                                        </p:tgtEl>
                                        <p:attrNameLst>
                                          <p:attrName>style.visibility</p:attrName>
                                        </p:attrNameLst>
                                      </p:cBhvr>
                                      <p:to>
                                        <p:strVal val="visible"/>
                                      </p:to>
                                    </p:set>
                                    <p:animEffect transition="in" filter="wipe(down)">
                                      <p:cBhvr>
                                        <p:cTn id="20" dur="500"/>
                                        <p:tgtEl>
                                          <p:spTgt spid="80"/>
                                        </p:tgtEl>
                                      </p:cBhvr>
                                    </p:animEffect>
                                  </p:childTnLst>
                                </p:cTn>
                              </p:par>
                              <p:par>
                                <p:cTn id="21" presetID="22" presetClass="entr" presetSubtype="4" fill="hold" grpId="0" nodeType="withEffect">
                                  <p:stCondLst>
                                    <p:cond delay="250"/>
                                  </p:stCondLst>
                                  <p:childTnLst>
                                    <p:set>
                                      <p:cBhvr>
                                        <p:cTn id="22" dur="1" fill="hold">
                                          <p:stCondLst>
                                            <p:cond delay="0"/>
                                          </p:stCondLst>
                                        </p:cTn>
                                        <p:tgtEl>
                                          <p:spTgt spid="78"/>
                                        </p:tgtEl>
                                        <p:attrNameLst>
                                          <p:attrName>style.visibility</p:attrName>
                                        </p:attrNameLst>
                                      </p:cBhvr>
                                      <p:to>
                                        <p:strVal val="visible"/>
                                      </p:to>
                                    </p:set>
                                    <p:animEffect transition="in" filter="wipe(down)">
                                      <p:cBhvr>
                                        <p:cTn id="23" dur="500"/>
                                        <p:tgtEl>
                                          <p:spTgt spid="78"/>
                                        </p:tgtEl>
                                      </p:cBhvr>
                                    </p:animEffect>
                                  </p:childTnLst>
                                </p:cTn>
                              </p:par>
                              <p:par>
                                <p:cTn id="24" presetID="22" presetClass="entr" presetSubtype="4" fill="hold" grpId="0" nodeType="withEffect">
                                  <p:stCondLst>
                                    <p:cond delay="250"/>
                                  </p:stCondLst>
                                  <p:childTnLst>
                                    <p:set>
                                      <p:cBhvr>
                                        <p:cTn id="25" dur="1" fill="hold">
                                          <p:stCondLst>
                                            <p:cond delay="0"/>
                                          </p:stCondLst>
                                        </p:cTn>
                                        <p:tgtEl>
                                          <p:spTgt spid="79"/>
                                        </p:tgtEl>
                                        <p:attrNameLst>
                                          <p:attrName>style.visibility</p:attrName>
                                        </p:attrNameLst>
                                      </p:cBhvr>
                                      <p:to>
                                        <p:strVal val="visible"/>
                                      </p:to>
                                    </p:set>
                                    <p:animEffect transition="in" filter="wipe(down)">
                                      <p:cBhvr>
                                        <p:cTn id="26" dur="500"/>
                                        <p:tgtEl>
                                          <p:spTgt spid="79"/>
                                        </p:tgtEl>
                                      </p:cBhvr>
                                    </p:animEffect>
                                  </p:childTnLst>
                                </p:cTn>
                              </p:par>
                              <p:par>
                                <p:cTn id="27" presetID="22" presetClass="entr" presetSubtype="4" fill="hold" grpId="0" nodeType="withEffect">
                                  <p:stCondLst>
                                    <p:cond delay="250"/>
                                  </p:stCondLst>
                                  <p:childTnLst>
                                    <p:set>
                                      <p:cBhvr>
                                        <p:cTn id="28" dur="1" fill="hold">
                                          <p:stCondLst>
                                            <p:cond delay="0"/>
                                          </p:stCondLst>
                                        </p:cTn>
                                        <p:tgtEl>
                                          <p:spTgt spid="76"/>
                                        </p:tgtEl>
                                        <p:attrNameLst>
                                          <p:attrName>style.visibility</p:attrName>
                                        </p:attrNameLst>
                                      </p:cBhvr>
                                      <p:to>
                                        <p:strVal val="visible"/>
                                      </p:to>
                                    </p:set>
                                    <p:animEffect transition="in" filter="wipe(down)">
                                      <p:cBhvr>
                                        <p:cTn id="29"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8" grpId="0" animBg="1"/>
      <p:bldP spid="79" grpId="0" animBg="1"/>
      <p:bldP spid="8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3547772" y="1453775"/>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267560" y="266945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49557" y="3145329"/>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451165" y="4894204"/>
            <a:ext cx="1075785" cy="42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5"/>
          <p:cNvSpPr>
            <a:spLocks noGrp="1"/>
          </p:cNvSpPr>
          <p:nvPr>
            <p:ph type="subTitle" idx="4294967295"/>
          </p:nvPr>
        </p:nvSpPr>
        <p:spPr>
          <a:xfrm>
            <a:off x="580094" y="537446"/>
            <a:ext cx="11033125" cy="600075"/>
          </a:xfrm>
          <a:prstGeom prst="rect">
            <a:avLst/>
          </a:prstGeom>
        </p:spPr>
        <p:txBody>
          <a:bodyPr>
            <a:noAutofit/>
          </a:bodyPr>
          <a:lstStyle/>
          <a:p>
            <a:pPr marL="0" indent="0">
              <a:buNone/>
            </a:pPr>
            <a:r>
              <a:rPr lang="en-US" sz="4000" dirty="0" smtClean="0">
                <a:solidFill>
                  <a:srgbClr val="92D050"/>
                </a:solidFill>
                <a:latin typeface="+mj-lt"/>
                <a:sym typeface="Wingdings" panose="05000000000000000000" pitchFamily="2" charset="2"/>
              </a:rPr>
              <a:t> </a:t>
            </a:r>
            <a:r>
              <a:rPr lang="en-US" sz="4000" dirty="0">
                <a:solidFill>
                  <a:schemeClr val="bg2"/>
                </a:solidFill>
                <a:latin typeface="+mj-lt"/>
                <a:sym typeface="Wingdings" panose="05000000000000000000" pitchFamily="2" charset="2"/>
              </a:rPr>
              <a:t>Y</a:t>
            </a:r>
            <a:r>
              <a:rPr lang="en-US" sz="4000" dirty="0" smtClean="0">
                <a:solidFill>
                  <a:schemeClr val="bg2"/>
                </a:solidFill>
                <a:latin typeface="+mj-lt"/>
              </a:rPr>
              <a:t>our </a:t>
            </a:r>
            <a:r>
              <a:rPr lang="en-US" sz="4000" dirty="0" smtClean="0">
                <a:solidFill>
                  <a:schemeClr val="bg2"/>
                </a:solidFill>
              </a:rPr>
              <a:t>application code</a:t>
            </a:r>
          </a:p>
          <a:p>
            <a:endParaRPr lang="en-US" sz="4000" dirty="0" smtClean="0">
              <a:solidFill>
                <a:schemeClr val="bg1"/>
              </a:solidFill>
              <a:latin typeface="+mj-lt"/>
            </a:endParaRPr>
          </a:p>
        </p:txBody>
      </p:sp>
      <p:sp>
        <p:nvSpPr>
          <p:cNvPr id="11" name="Subtitle 5"/>
          <p:cNvSpPr txBox="1">
            <a:spLocks/>
          </p:cNvSpPr>
          <p:nvPr/>
        </p:nvSpPr>
        <p:spPr>
          <a:xfrm>
            <a:off x="578775"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smtClean="0">
                <a:solidFill>
                  <a:srgbClr val="92D050"/>
                </a:solidFill>
                <a:latin typeface="+mj-lt"/>
                <a:sym typeface="Wingdings" panose="05000000000000000000" pitchFamily="2" charset="2"/>
              </a:rPr>
              <a:t> </a:t>
            </a:r>
            <a:r>
              <a:rPr lang="en-US" altLang="zh-CN" sz="4000" dirty="0" smtClean="0">
                <a:solidFill>
                  <a:schemeClr val="bg2"/>
                </a:solidFill>
                <a:latin typeface="+mj-lt"/>
                <a:sym typeface="Wingdings" panose="05000000000000000000" pitchFamily="2" charset="2"/>
              </a:rPr>
              <a:t>Required resources</a:t>
            </a:r>
            <a:endParaRPr lang="en-US" sz="4000" dirty="0" smtClean="0">
              <a:solidFill>
                <a:schemeClr val="bg1"/>
              </a:solidFill>
              <a:latin typeface="+mj-lt"/>
            </a:endParaRPr>
          </a:p>
        </p:txBody>
      </p:sp>
      <p:sp>
        <p:nvSpPr>
          <p:cNvPr id="12" name="Subtitle 5"/>
          <p:cNvSpPr txBox="1">
            <a:spLocks/>
          </p:cNvSpPr>
          <p:nvPr/>
        </p:nvSpPr>
        <p:spPr>
          <a:xfrm>
            <a:off x="578774"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smtClean="0">
                <a:solidFill>
                  <a:srgbClr val="92D050"/>
                </a:solidFill>
                <a:latin typeface="+mj-lt"/>
                <a:sym typeface="Wingdings" panose="05000000000000000000" pitchFamily="2" charset="2"/>
              </a:rPr>
              <a:t> </a:t>
            </a:r>
            <a:r>
              <a:rPr lang="en-US" sz="4000" dirty="0" smtClean="0">
                <a:solidFill>
                  <a:schemeClr val="bg2"/>
                </a:solidFill>
                <a:latin typeface="+mj-lt"/>
                <a:sym typeface="Wingdings" panose="05000000000000000000" pitchFamily="2" charset="2"/>
              </a:rPr>
              <a:t>Y</a:t>
            </a:r>
            <a:r>
              <a:rPr lang="en-US" sz="4000" dirty="0" smtClean="0">
                <a:solidFill>
                  <a:schemeClr val="bg2"/>
                </a:solidFill>
                <a:latin typeface="+mj-lt"/>
              </a:rPr>
              <a:t>our </a:t>
            </a:r>
            <a:r>
              <a:rPr lang="en-US" altLang="zh-CN" sz="4000" dirty="0" smtClean="0">
                <a:solidFill>
                  <a:schemeClr val="bg2"/>
                </a:solidFill>
              </a:rPr>
              <a:t>infrastructure </a:t>
            </a:r>
            <a:r>
              <a:rPr lang="en-US" sz="4000" dirty="0" smtClean="0">
                <a:solidFill>
                  <a:schemeClr val="bg2"/>
                </a:solidFill>
              </a:rPr>
              <a:t>code</a:t>
            </a:r>
          </a:p>
          <a:p>
            <a:endParaRPr lang="en-US" sz="4000" dirty="0" smtClean="0">
              <a:solidFill>
                <a:schemeClr val="bg1"/>
              </a:solidFill>
              <a:latin typeface="+mj-lt"/>
            </a:endParaRPr>
          </a:p>
        </p:txBody>
      </p:sp>
    </p:spTree>
    <p:extLst>
      <p:ext uri="{BB962C8B-B14F-4D97-AF65-F5344CB8AC3E}">
        <p14:creationId xmlns:p14="http://schemas.microsoft.com/office/powerpoint/2010/main" val="965405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fade">
                                      <p:cBhvr>
                                        <p:cTn id="25" dur="500"/>
                                        <p:tgtEl>
                                          <p:spTgt spid="11">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63" presetClass="path" presetSubtype="0" accel="50000" decel="50000" fill="hold" nodeType="clickEffect">
                                  <p:stCondLst>
                                    <p:cond delay="0"/>
                                  </p:stCondLst>
                                  <p:childTnLst>
                                    <p:animMotion origin="layout" path="M -6.25E-7 -1.85185E-6 L 0.33529 -1.85185E-6 " pathEditMode="relative" rAng="0" ptsTypes="AA">
                                      <p:cBhvr>
                                        <p:cTn id="29" dur="500" fill="hold"/>
                                        <p:tgtEl>
                                          <p:spTgt spid="4"/>
                                        </p:tgtEl>
                                        <p:attrNameLst>
                                          <p:attrName>ppt_x</p:attrName>
                                          <p:attrName>ppt_y</p:attrName>
                                        </p:attrNameLst>
                                      </p:cBhvr>
                                      <p:rCtr x="16758" y="0"/>
                                    </p:animMotion>
                                  </p:childTnLst>
                                </p:cTn>
                              </p:par>
                            </p:childTnLst>
                          </p:cTn>
                        </p:par>
                        <p:par>
                          <p:cTn id="30" fill="hold">
                            <p:stCondLst>
                              <p:cond delay="500"/>
                            </p:stCondLst>
                            <p:childTnLst>
                              <p:par>
                                <p:cTn id="31" presetID="22" presetClass="entr" presetSubtype="1"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up)">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12">
                                            <p:txEl>
                                              <p:pRg st="0" end="0"/>
                                            </p:txEl>
                                          </p:spTgt>
                                        </p:tgtEl>
                                        <p:attrNameLst>
                                          <p:attrName>style.visibility</p:attrName>
                                        </p:attrNameLst>
                                      </p:cBhvr>
                                      <p:to>
                                        <p:strVal val="visible"/>
                                      </p:to>
                                    </p:set>
                                    <p:anim calcmode="lin" valueType="num">
                                      <p:cBhvr additive="base">
                                        <p:cTn id="38"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12">
                                            <p:txEl>
                                              <p:pRg st="0" end="0"/>
                                            </p:txEl>
                                          </p:spTgt>
                                        </p:tgtEl>
                                        <p:attrNameLst>
                                          <p:attrName>ppt_y</p:attrName>
                                        </p:attrNameLst>
                                      </p:cBhvr>
                                      <p:tavLst>
                                        <p:tav tm="0">
                                          <p:val>
                                            <p:strVal val="#ppt_y"/>
                                          </p:val>
                                        </p:tav>
                                        <p:tav tm="100000">
                                          <p:val>
                                            <p:strVal val="#ppt_y"/>
                                          </p:val>
                                        </p:tav>
                                      </p:tavLst>
                                    </p:anim>
                                  </p:childTnLst>
                                </p:cTn>
                              </p:par>
                              <p:par>
                                <p:cTn id="40" presetID="2" presetClass="exit" presetSubtype="2" fill="hold" grpId="1" nodeType="withEffect">
                                  <p:stCondLst>
                                    <p:cond delay="0"/>
                                  </p:stCondLst>
                                  <p:childTnLst>
                                    <p:anim calcmode="lin" valueType="num">
                                      <p:cBhvr additive="base">
                                        <p:cTn id="41" dur="500"/>
                                        <p:tgtEl>
                                          <p:spTgt spid="11">
                                            <p:txEl>
                                              <p:pRg st="0" end="0"/>
                                            </p:txEl>
                                          </p:spTgt>
                                        </p:tgtEl>
                                        <p:attrNameLst>
                                          <p:attrName>ppt_x</p:attrName>
                                        </p:attrNameLst>
                                      </p:cBhvr>
                                      <p:tavLst>
                                        <p:tav tm="0">
                                          <p:val>
                                            <p:strVal val="ppt_x"/>
                                          </p:val>
                                        </p:tav>
                                        <p:tav tm="100000">
                                          <p:val>
                                            <p:strVal val="1+ppt_w/2"/>
                                          </p:val>
                                        </p:tav>
                                      </p:tavLst>
                                    </p:anim>
                                    <p:anim calcmode="lin" valueType="num">
                                      <p:cBhvr additive="base">
                                        <p:cTn id="42" dur="500"/>
                                        <p:tgtEl>
                                          <p:spTgt spid="11">
                                            <p:txEl>
                                              <p:pRg st="0" end="0"/>
                                            </p:txEl>
                                          </p:spTgt>
                                        </p:tgtEl>
                                        <p:attrNameLst>
                                          <p:attrName>ppt_y</p:attrName>
                                        </p:attrNameLst>
                                      </p:cBhvr>
                                      <p:tavLst>
                                        <p:tav tm="0">
                                          <p:val>
                                            <p:strVal val="ppt_y"/>
                                          </p:val>
                                        </p:tav>
                                        <p:tav tm="100000">
                                          <p:val>
                                            <p:strVal val="ppt_y"/>
                                          </p:val>
                                        </p:tav>
                                      </p:tavLst>
                                    </p:anim>
                                    <p:set>
                                      <p:cBhvr>
                                        <p:cTn id="43" dur="1" fill="hold">
                                          <p:stCondLst>
                                            <p:cond delay="499"/>
                                          </p:stCondLst>
                                        </p:cTn>
                                        <p:tgtEl>
                                          <p:spTgt spid="11">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build="p"/>
      <p:bldP spid="11" grpId="0" build="p"/>
      <p:bldP spid="11" grpId="1" build="allAtOnce"/>
      <p:bldP spid="12"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1941394" y="1424368"/>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sp>
        <p:nvSpPr>
          <p:cNvPr id="2" name="Bent Arrow 1"/>
          <p:cNvSpPr/>
          <p:nvPr/>
        </p:nvSpPr>
        <p:spPr>
          <a:xfrm flipV="1">
            <a:off x="2192041" y="2607526"/>
            <a:ext cx="3220246" cy="1442340"/>
          </a:xfrm>
          <a:prstGeom prst="ben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00917" y="74351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395035" y="2911086"/>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782044" y="4713460"/>
            <a:ext cx="921040" cy="36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392344" y="77110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3435178" y="2911086"/>
            <a:ext cx="1327069" cy="119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1871312" y="2068784"/>
            <a:ext cx="971982" cy="458242"/>
            <a:chOff x="969412" y="3819542"/>
            <a:chExt cx="3182854" cy="1657173"/>
          </a:xfrm>
        </p:grpSpPr>
        <p:pic>
          <p:nvPicPr>
            <p:cNvPr id="10"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69412" y="381954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560839" y="384713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11"/>
          <p:cNvPicPr>
            <a:picLocks noChangeAspect="1"/>
          </p:cNvPicPr>
          <p:nvPr/>
        </p:nvPicPr>
        <p:blipFill>
          <a:blip r:embed="rId7">
            <a:biLevel thresh="50000"/>
            <a:extLst>
              <a:ext uri="{28A0092B-C50C-407E-A947-70E740481C1C}">
                <a14:useLocalDpi xmlns:a14="http://schemas.microsoft.com/office/drawing/2010/main" val="0"/>
              </a:ext>
            </a:extLst>
          </a:blip>
          <a:srcRect/>
          <a:stretch>
            <a:fillRect/>
          </a:stretch>
        </p:blipFill>
        <p:spPr bwMode="auto">
          <a:xfrm>
            <a:off x="4785500" y="597557"/>
            <a:ext cx="56197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1"/>
          <p:cNvPicPr>
            <a:picLocks noChangeAspect="1"/>
          </p:cNvPicPr>
          <p:nvPr/>
        </p:nvPicPr>
        <p:blipFill>
          <a:blip r:embed="rId8">
            <a:biLevel thresh="50000"/>
            <a:extLst>
              <a:ext uri="{28A0092B-C50C-407E-A947-70E740481C1C}">
                <a14:useLocalDpi xmlns:a14="http://schemas.microsoft.com/office/drawing/2010/main" val="0"/>
              </a:ext>
            </a:extLst>
          </a:blip>
          <a:srcRect/>
          <a:stretch>
            <a:fillRect/>
          </a:stretch>
        </p:blipFill>
        <p:spPr bwMode="auto">
          <a:xfrm>
            <a:off x="5507579" y="649752"/>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3"/>
          <p:cNvPicPr>
            <a:picLocks noChangeAspect="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6223916" y="650475"/>
            <a:ext cx="576263"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7"/>
          <p:cNvPicPr>
            <a:picLocks noChangeAspect="1"/>
          </p:cNvPicPr>
          <p:nvPr/>
        </p:nvPicPr>
        <p:blipFill>
          <a:blip r:embed="rId10">
            <a:biLevel thresh="50000"/>
            <a:extLst>
              <a:ext uri="{28A0092B-C50C-407E-A947-70E740481C1C}">
                <a14:useLocalDpi xmlns:a14="http://schemas.microsoft.com/office/drawing/2010/main" val="0"/>
              </a:ext>
            </a:extLst>
          </a:blip>
          <a:srcRect/>
          <a:stretch>
            <a:fillRect/>
          </a:stretch>
        </p:blipFill>
        <p:spPr bwMode="auto">
          <a:xfrm>
            <a:off x="7033589" y="654291"/>
            <a:ext cx="6000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
          <p:cNvPicPr>
            <a:picLocks noChangeAspect="1"/>
          </p:cNvPicPr>
          <p:nvPr/>
        </p:nvPicPr>
        <p:blipFill>
          <a:blip r:embed="rId11">
            <a:biLevel thresh="50000"/>
            <a:extLst>
              <a:ext uri="{28A0092B-C50C-407E-A947-70E740481C1C}">
                <a14:useLocalDpi xmlns:a14="http://schemas.microsoft.com/office/drawing/2010/main" val="0"/>
              </a:ext>
            </a:extLst>
          </a:blip>
          <a:srcRect/>
          <a:stretch>
            <a:fillRect/>
          </a:stretch>
        </p:blipFill>
        <p:spPr bwMode="auto">
          <a:xfrm>
            <a:off x="6274229" y="1328197"/>
            <a:ext cx="5492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4816456" y="1366372"/>
            <a:ext cx="50006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8"/>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5555187" y="1343680"/>
            <a:ext cx="48577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4"/>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7073276" y="1308402"/>
            <a:ext cx="487362"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5501653" y="2069639"/>
            <a:ext cx="534987"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31"/>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6240279" y="2145839"/>
            <a:ext cx="60801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0"/>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4757146" y="2159566"/>
            <a:ext cx="608627" cy="406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1"/>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7000251" y="2116787"/>
            <a:ext cx="63341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Double Brace 58"/>
          <p:cNvSpPr/>
          <p:nvPr/>
        </p:nvSpPr>
        <p:spPr>
          <a:xfrm>
            <a:off x="4306467" y="488355"/>
            <a:ext cx="3834897" cy="2235131"/>
          </a:xfrm>
          <a:prstGeom prst="bracePair">
            <a:avLst/>
          </a:prstGeom>
          <a:ln w="762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p:cNvGrpSpPr/>
          <p:nvPr/>
        </p:nvGrpSpPr>
        <p:grpSpPr>
          <a:xfrm>
            <a:off x="345678" y="5434312"/>
            <a:ext cx="10893482" cy="1226234"/>
            <a:chOff x="345678" y="5434312"/>
            <a:chExt cx="10893482" cy="1226234"/>
          </a:xfrm>
        </p:grpSpPr>
        <p:sp>
          <p:nvSpPr>
            <p:cNvPr id="28" name="TextBox 27"/>
            <p:cNvSpPr txBox="1"/>
            <p:nvPr/>
          </p:nvSpPr>
          <p:spPr>
            <a:xfrm>
              <a:off x="345678" y="5952660"/>
              <a:ext cx="10419018" cy="707886"/>
            </a:xfrm>
            <a:prstGeom prst="rect">
              <a:avLst/>
            </a:prstGeom>
            <a:noFill/>
          </p:spPr>
          <p:txBody>
            <a:bodyPr wrap="square" rtlCol="0">
              <a:spAutoFit/>
            </a:bodyPr>
            <a:lstStyle/>
            <a:p>
              <a:r>
                <a:rPr lang="en-US" sz="4000" b="1" dirty="0" smtClean="0">
                  <a:solidFill>
                    <a:schemeClr val="bg1"/>
                  </a:solidFill>
                  <a:latin typeface="+mj-lt"/>
                </a:rPr>
                <a:t>Azure: </a:t>
              </a:r>
              <a:r>
                <a:rPr lang="en-US" sz="4000" dirty="0" smtClean="0">
                  <a:solidFill>
                    <a:schemeClr val="bg1"/>
                  </a:solidFill>
                  <a:latin typeface="+mj-lt"/>
                </a:rPr>
                <a:t>Resources (</a:t>
              </a:r>
              <a:r>
                <a:rPr lang="en-US" sz="4000" dirty="0" err="1" smtClean="0">
                  <a:solidFill>
                    <a:schemeClr val="bg1"/>
                  </a:solidFill>
                  <a:latin typeface="+mj-lt"/>
                </a:rPr>
                <a:t>IaaS</a:t>
              </a:r>
              <a:r>
                <a:rPr lang="en-US" sz="4000" dirty="0" smtClean="0">
                  <a:solidFill>
                    <a:schemeClr val="bg1"/>
                  </a:solidFill>
                  <a:latin typeface="+mj-lt"/>
                </a:rPr>
                <a:t>, </a:t>
              </a:r>
              <a:r>
                <a:rPr lang="en-US" sz="4000" dirty="0" err="1" smtClean="0">
                  <a:solidFill>
                    <a:schemeClr val="bg1"/>
                  </a:solidFill>
                  <a:latin typeface="+mj-lt"/>
                </a:rPr>
                <a:t>PaaS</a:t>
              </a:r>
              <a:r>
                <a:rPr lang="en-US" sz="4000" dirty="0" smtClean="0">
                  <a:solidFill>
                    <a:schemeClr val="bg1"/>
                  </a:solidFill>
                  <a:latin typeface="+mj-lt"/>
                </a:rPr>
                <a:t>, SaaS)</a:t>
              </a:r>
              <a:endParaRPr lang="en-US" sz="4000" dirty="0">
                <a:solidFill>
                  <a:schemeClr val="bg1"/>
                </a:solidFill>
                <a:latin typeface="+mj-lt"/>
              </a:endParaRPr>
            </a:p>
          </p:txBody>
        </p:sp>
        <p:sp>
          <p:nvSpPr>
            <p:cNvPr id="29" name="TextBox 28"/>
            <p:cNvSpPr txBox="1"/>
            <p:nvPr/>
          </p:nvSpPr>
          <p:spPr>
            <a:xfrm>
              <a:off x="820142" y="5434312"/>
              <a:ext cx="10419018" cy="707886"/>
            </a:xfrm>
            <a:prstGeom prst="rect">
              <a:avLst/>
            </a:prstGeom>
            <a:noFill/>
          </p:spPr>
          <p:txBody>
            <a:bodyPr wrap="square" rtlCol="0">
              <a:spAutoFit/>
            </a:bodyPr>
            <a:lstStyle/>
            <a:p>
              <a:r>
                <a:rPr lang="en-US" sz="4000" b="1" dirty="0" smtClean="0">
                  <a:solidFill>
                    <a:schemeClr val="bg1"/>
                  </a:solidFill>
                  <a:latin typeface="+mj-lt"/>
                </a:rPr>
                <a:t>You: </a:t>
              </a:r>
              <a:r>
                <a:rPr lang="en-US" sz="4000" dirty="0" smtClean="0">
                  <a:solidFill>
                    <a:schemeClr val="bg1"/>
                  </a:solidFill>
                  <a:latin typeface="+mj-lt"/>
                </a:rPr>
                <a:t>Code (application, infrastructure)</a:t>
              </a:r>
              <a:endParaRPr lang="en-US" sz="4000" dirty="0">
                <a:solidFill>
                  <a:schemeClr val="bg1"/>
                </a:solidFill>
                <a:latin typeface="+mj-lt"/>
              </a:endParaRPr>
            </a:p>
          </p:txBody>
        </p:sp>
      </p:grpSp>
    </p:spTree>
    <p:extLst>
      <p:ext uri="{BB962C8B-B14F-4D97-AF65-F5344CB8AC3E}">
        <p14:creationId xmlns:p14="http://schemas.microsoft.com/office/powerpoint/2010/main" val="3712596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par>
                          <p:cTn id="26" fill="hold">
                            <p:stCondLst>
                              <p:cond delay="500"/>
                            </p:stCondLst>
                            <p:childTnLst>
                              <p:par>
                                <p:cTn id="27" presetID="36" presetClass="path" presetSubtype="0" accel="50000" decel="50000" fill="hold" nodeType="afterEffect">
                                  <p:stCondLst>
                                    <p:cond delay="0"/>
                                  </p:stCondLst>
                                  <p:childTnLst>
                                    <p:animMotion origin="layout" path="M 6.25E-7 -3.7037E-6 L 6.25E-7 0.10301 C 6.25E-7 0.14908 0.09258 0.20602 0.16784 0.20602 L 0.33568 0.20602 " pathEditMode="relative" rAng="0" ptsTypes="AAAA">
                                      <p:cBhvr>
                                        <p:cTn id="28" dur="2000" fill="hold"/>
                                        <p:tgtEl>
                                          <p:spTgt spid="3"/>
                                        </p:tgtEl>
                                        <p:attrNameLst>
                                          <p:attrName>ppt_x</p:attrName>
                                          <p:attrName>ppt_y</p:attrName>
                                        </p:attrNameLst>
                                      </p:cBhvr>
                                      <p:rCtr x="16784" y="10301"/>
                                    </p:animMotion>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par>
                          <p:cTn id="33" fill="hold">
                            <p:stCondLst>
                              <p:cond delay="3000"/>
                            </p:stCondLst>
                            <p:childTnLst>
                              <p:par>
                                <p:cTn id="34" presetID="10" presetClass="exit" presetSubtype="0" fill="hold" nodeType="afterEffect">
                                  <p:stCondLst>
                                    <p:cond delay="0"/>
                                  </p:stCondLst>
                                  <p:childTnLst>
                                    <p:animEffect transition="out" filter="fade">
                                      <p:cBhvr>
                                        <p:cTn id="35" dur="500"/>
                                        <p:tgtEl>
                                          <p:spTgt spid="3"/>
                                        </p:tgtEl>
                                      </p:cBhvr>
                                    </p:animEffect>
                                    <p:set>
                                      <p:cBhvr>
                                        <p:cTn id="36" dur="1" fill="hold">
                                          <p:stCondLst>
                                            <p:cond delay="499"/>
                                          </p:stCondLst>
                                        </p:cTn>
                                        <p:tgtEl>
                                          <p:spTgt spid="3"/>
                                        </p:tgtEl>
                                        <p:attrNameLst>
                                          <p:attrName>style.visibility</p:attrName>
                                        </p:attrNameLst>
                                      </p:cBhvr>
                                      <p:to>
                                        <p:strVal val="hidden"/>
                                      </p:to>
                                    </p:set>
                                  </p:childTnLst>
                                </p:cTn>
                              </p:par>
                            </p:childTnLst>
                          </p:cTn>
                        </p:par>
                        <p:par>
                          <p:cTn id="37" fill="hold">
                            <p:stCondLst>
                              <p:cond delay="3500"/>
                            </p:stCondLst>
                            <p:childTnLst>
                              <p:par>
                                <p:cTn id="38" presetID="22" presetClass="entr" presetSubtype="1"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up)">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6" presetClass="emph" presetSubtype="0" fill="hold" nodeType="clickEffect">
                                  <p:stCondLst>
                                    <p:cond delay="0"/>
                                  </p:stCondLst>
                                  <p:childTnLst>
                                    <p:animScale>
                                      <p:cBhvr>
                                        <p:cTn id="44" dur="500" fill="hold"/>
                                        <p:tgtEl>
                                          <p:spTgt spid="6"/>
                                        </p:tgtEl>
                                      </p:cBhvr>
                                      <p:by x="150000" y="150000"/>
                                    </p:animScale>
                                  </p:childTnLst>
                                </p:cTn>
                              </p:par>
                              <p:par>
                                <p:cTn id="45" presetID="6" presetClass="emph" presetSubtype="0" fill="hold" nodeType="withEffect">
                                  <p:stCondLst>
                                    <p:cond delay="0"/>
                                  </p:stCondLst>
                                  <p:childTnLst>
                                    <p:animScale>
                                      <p:cBhvr>
                                        <p:cTn id="46" dur="500" fill="hold"/>
                                        <p:tgtEl>
                                          <p:spTgt spid="4"/>
                                        </p:tgtEl>
                                      </p:cBhvr>
                                      <p:by x="50000" y="50000"/>
                                    </p:animScale>
                                  </p:childTnLst>
                                </p:cTn>
                              </p:par>
                              <p:par>
                                <p:cTn id="47" presetID="9" presetClass="emph" presetSubtype="0" nodeType="withEffect">
                                  <p:stCondLst>
                                    <p:cond delay="0"/>
                                  </p:stCondLst>
                                  <p:childTnLst>
                                    <p:set>
                                      <p:cBhvr rctx="PPT">
                                        <p:cTn id="48" dur="indefinite"/>
                                        <p:tgtEl>
                                          <p:spTgt spid="9"/>
                                        </p:tgtEl>
                                        <p:attrNameLst>
                                          <p:attrName>style.opacity</p:attrName>
                                        </p:attrNameLst>
                                      </p:cBhvr>
                                      <p:to>
                                        <p:strVal val="0.5"/>
                                      </p:to>
                                    </p:set>
                                    <p:animEffect filter="image" prLst="opacity: 0.5">
                                      <p:cBhvr rctx="IE">
                                        <p:cTn id="49" dur="indefinite"/>
                                        <p:tgtEl>
                                          <p:spTgt spid="9"/>
                                        </p:tgtEl>
                                      </p:cBhvr>
                                    </p:animEffect>
                                  </p:childTnLst>
                                </p:cTn>
                              </p:par>
                              <p:par>
                                <p:cTn id="50" presetID="9" presetClass="emph" presetSubtype="0" grpId="1" nodeType="withEffect">
                                  <p:stCondLst>
                                    <p:cond delay="0"/>
                                  </p:stCondLst>
                                  <p:childTnLst>
                                    <p:set>
                                      <p:cBhvr rctx="PPT">
                                        <p:cTn id="51" dur="indefinite"/>
                                        <p:tgtEl>
                                          <p:spTgt spid="2"/>
                                        </p:tgtEl>
                                        <p:attrNameLst>
                                          <p:attrName>style.opacity</p:attrName>
                                        </p:attrNameLst>
                                      </p:cBhvr>
                                      <p:to>
                                        <p:strVal val="0.5"/>
                                      </p:to>
                                    </p:set>
                                    <p:animEffect filter="image" prLst="opacity: 0.5">
                                      <p:cBhvr rctx="IE">
                                        <p:cTn id="52" dur="indefinite"/>
                                        <p:tgtEl>
                                          <p:spTgt spid="2"/>
                                        </p:tgtEl>
                                      </p:cBhvr>
                                    </p:animEffect>
                                  </p:childTnLst>
                                </p:cTn>
                              </p:par>
                              <p:par>
                                <p:cTn id="53" presetID="9" presetClass="emph" presetSubtype="0" nodeType="withEffect">
                                  <p:stCondLst>
                                    <p:cond delay="0"/>
                                  </p:stCondLst>
                                  <p:childTnLst>
                                    <p:set>
                                      <p:cBhvr rctx="PPT">
                                        <p:cTn id="54" dur="indefinite"/>
                                        <p:tgtEl>
                                          <p:spTgt spid="7"/>
                                        </p:tgtEl>
                                        <p:attrNameLst>
                                          <p:attrName>style.opacity</p:attrName>
                                        </p:attrNameLst>
                                      </p:cBhvr>
                                      <p:to>
                                        <p:strVal val="0.5"/>
                                      </p:to>
                                    </p:set>
                                    <p:animEffect filter="image" prLst="opacity: 0.5">
                                      <p:cBhvr rctx="IE">
                                        <p:cTn id="55" dur="indefinite"/>
                                        <p:tgtEl>
                                          <p:spTgt spid="7"/>
                                        </p:tgtEl>
                                      </p:cBhvr>
                                    </p:animEffect>
                                  </p:childTnLst>
                                </p:cTn>
                              </p:par>
                              <p:par>
                                <p:cTn id="56" presetID="9" presetClass="emph" presetSubtype="0" nodeType="withEffect">
                                  <p:stCondLst>
                                    <p:cond delay="0"/>
                                  </p:stCondLst>
                                  <p:childTnLst>
                                    <p:set>
                                      <p:cBhvr rctx="PPT">
                                        <p:cTn id="57" dur="indefinite"/>
                                        <p:tgtEl>
                                          <p:spTgt spid="8"/>
                                        </p:tgtEl>
                                        <p:attrNameLst>
                                          <p:attrName>style.opacity</p:attrName>
                                        </p:attrNameLst>
                                      </p:cBhvr>
                                      <p:to>
                                        <p:strVal val="0.5"/>
                                      </p:to>
                                    </p:set>
                                    <p:animEffect filter="image" prLst="opacity: 0.5">
                                      <p:cBhvr rctx="IE">
                                        <p:cTn id="58" dur="indefinite"/>
                                        <p:tgtEl>
                                          <p:spTgt spid="8"/>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500"/>
                                        <p:tgtEl>
                                          <p:spTgt spid="5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wipe(left)">
                                      <p:cBhvr>
                                        <p:cTn id="67" dur="500"/>
                                        <p:tgtEl>
                                          <p:spTgt spid="12"/>
                                        </p:tgtEl>
                                      </p:cBhvr>
                                    </p:animEffect>
                                  </p:childTnLst>
                                </p:cTn>
                              </p:par>
                            </p:childTnLst>
                          </p:cTn>
                        </p:par>
                        <p:par>
                          <p:cTn id="68" fill="hold">
                            <p:stCondLst>
                              <p:cond delay="500"/>
                            </p:stCondLst>
                            <p:childTnLst>
                              <p:par>
                                <p:cTn id="69" presetID="22" presetClass="entr" presetSubtype="8" fill="hold" nodeType="after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wipe(left)">
                                      <p:cBhvr>
                                        <p:cTn id="71" dur="500"/>
                                        <p:tgtEl>
                                          <p:spTgt spid="14"/>
                                        </p:tgtEl>
                                      </p:cBhvr>
                                    </p:animEffect>
                                  </p:childTnLst>
                                </p:cTn>
                              </p:par>
                            </p:childTnLst>
                          </p:cTn>
                        </p:par>
                        <p:par>
                          <p:cTn id="72" fill="hold">
                            <p:stCondLst>
                              <p:cond delay="1000"/>
                            </p:stCondLst>
                            <p:childTnLst>
                              <p:par>
                                <p:cTn id="73" presetID="22" presetClass="entr" presetSubtype="8" fill="hold" nodeType="after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wipe(left)">
                                      <p:cBhvr>
                                        <p:cTn id="75" dur="500"/>
                                        <p:tgtEl>
                                          <p:spTgt spid="15"/>
                                        </p:tgtEl>
                                      </p:cBhvr>
                                    </p:animEffect>
                                  </p:childTnLst>
                                </p:cTn>
                              </p:par>
                            </p:childTnLst>
                          </p:cTn>
                        </p:par>
                        <p:par>
                          <p:cTn id="76" fill="hold">
                            <p:stCondLst>
                              <p:cond delay="1500"/>
                            </p:stCondLst>
                            <p:childTnLst>
                              <p:par>
                                <p:cTn id="77" presetID="22" presetClass="entr" presetSubtype="8" fill="hold" nodeType="after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wipe(left)">
                                      <p:cBhvr>
                                        <p:cTn id="79" dur="500"/>
                                        <p:tgtEl>
                                          <p:spTgt spid="16"/>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wipe(left)">
                                      <p:cBhvr>
                                        <p:cTn id="84" dur="500"/>
                                        <p:tgtEl>
                                          <p:spTgt spid="19"/>
                                        </p:tgtEl>
                                      </p:cBhvr>
                                    </p:animEffect>
                                  </p:childTnLst>
                                </p:cTn>
                              </p:par>
                            </p:childTnLst>
                          </p:cTn>
                        </p:par>
                        <p:par>
                          <p:cTn id="85" fill="hold">
                            <p:stCondLst>
                              <p:cond delay="500"/>
                            </p:stCondLst>
                            <p:childTnLst>
                              <p:par>
                                <p:cTn id="86" presetID="22" presetClass="entr" presetSubtype="8" fill="hold" nodeType="after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wipe(left)">
                                      <p:cBhvr>
                                        <p:cTn id="88" dur="500"/>
                                        <p:tgtEl>
                                          <p:spTgt spid="20"/>
                                        </p:tgtEl>
                                      </p:cBhvr>
                                    </p:animEffect>
                                  </p:childTnLst>
                                </p:cTn>
                              </p:par>
                            </p:childTnLst>
                          </p:cTn>
                        </p:par>
                        <p:par>
                          <p:cTn id="89" fill="hold">
                            <p:stCondLst>
                              <p:cond delay="1000"/>
                            </p:stCondLst>
                            <p:childTnLst>
                              <p:par>
                                <p:cTn id="90" presetID="22" presetClass="entr" presetSubtype="8" fill="hold" nodeType="after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wipe(left)">
                                      <p:cBhvr>
                                        <p:cTn id="92" dur="500"/>
                                        <p:tgtEl>
                                          <p:spTgt spid="18"/>
                                        </p:tgtEl>
                                      </p:cBhvr>
                                    </p:animEffect>
                                  </p:childTnLst>
                                </p:cTn>
                              </p:par>
                            </p:childTnLst>
                          </p:cTn>
                        </p:par>
                        <p:par>
                          <p:cTn id="93" fill="hold">
                            <p:stCondLst>
                              <p:cond delay="1500"/>
                            </p:stCondLst>
                            <p:childTnLst>
                              <p:par>
                                <p:cTn id="94" presetID="22" presetClass="entr" presetSubtype="8" fill="hold" nodeType="afterEffect">
                                  <p:stCondLst>
                                    <p:cond delay="0"/>
                                  </p:stCondLst>
                                  <p:childTnLst>
                                    <p:set>
                                      <p:cBhvr>
                                        <p:cTn id="95" dur="1" fill="hold">
                                          <p:stCondLst>
                                            <p:cond delay="0"/>
                                          </p:stCondLst>
                                        </p:cTn>
                                        <p:tgtEl>
                                          <p:spTgt spid="21"/>
                                        </p:tgtEl>
                                        <p:attrNameLst>
                                          <p:attrName>style.visibility</p:attrName>
                                        </p:attrNameLst>
                                      </p:cBhvr>
                                      <p:to>
                                        <p:strVal val="visible"/>
                                      </p:to>
                                    </p:set>
                                    <p:animEffect transition="in" filter="wipe(left)">
                                      <p:cBhvr>
                                        <p:cTn id="96" dur="500"/>
                                        <p:tgtEl>
                                          <p:spTgt spid="21"/>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25"/>
                                        </p:tgtEl>
                                        <p:attrNameLst>
                                          <p:attrName>style.visibility</p:attrName>
                                        </p:attrNameLst>
                                      </p:cBhvr>
                                      <p:to>
                                        <p:strVal val="visible"/>
                                      </p:to>
                                    </p:set>
                                    <p:animEffect transition="in" filter="wipe(left)">
                                      <p:cBhvr>
                                        <p:cTn id="101" dur="500"/>
                                        <p:tgtEl>
                                          <p:spTgt spid="25"/>
                                        </p:tgtEl>
                                      </p:cBhvr>
                                    </p:animEffect>
                                  </p:childTnLst>
                                </p:cTn>
                              </p:par>
                            </p:childTnLst>
                          </p:cTn>
                        </p:par>
                        <p:par>
                          <p:cTn id="102" fill="hold">
                            <p:stCondLst>
                              <p:cond delay="1000"/>
                            </p:stCondLst>
                            <p:childTnLst>
                              <p:par>
                                <p:cTn id="103" presetID="22" presetClass="entr" presetSubtype="8" fill="hold" nodeType="afterEffect">
                                  <p:stCondLst>
                                    <p:cond delay="0"/>
                                  </p:stCondLst>
                                  <p:childTnLst>
                                    <p:set>
                                      <p:cBhvr>
                                        <p:cTn id="104" dur="1" fill="hold">
                                          <p:stCondLst>
                                            <p:cond delay="0"/>
                                          </p:stCondLst>
                                        </p:cTn>
                                        <p:tgtEl>
                                          <p:spTgt spid="22"/>
                                        </p:tgtEl>
                                        <p:attrNameLst>
                                          <p:attrName>style.visibility</p:attrName>
                                        </p:attrNameLst>
                                      </p:cBhvr>
                                      <p:to>
                                        <p:strVal val="visible"/>
                                      </p:to>
                                    </p:set>
                                    <p:animEffect transition="in" filter="wipe(left)">
                                      <p:cBhvr>
                                        <p:cTn id="105" dur="500"/>
                                        <p:tgtEl>
                                          <p:spTgt spid="22"/>
                                        </p:tgtEl>
                                      </p:cBhvr>
                                    </p:animEffect>
                                  </p:childTnLst>
                                </p:cTn>
                              </p:par>
                            </p:childTnLst>
                          </p:cTn>
                        </p:par>
                        <p:par>
                          <p:cTn id="106" fill="hold">
                            <p:stCondLst>
                              <p:cond delay="1500"/>
                            </p:stCondLst>
                            <p:childTnLst>
                              <p:par>
                                <p:cTn id="107" presetID="22" presetClass="entr" presetSubtype="8" fill="hold" nodeType="afterEffect">
                                  <p:stCondLst>
                                    <p:cond delay="0"/>
                                  </p:stCondLst>
                                  <p:childTnLst>
                                    <p:set>
                                      <p:cBhvr>
                                        <p:cTn id="108" dur="1" fill="hold">
                                          <p:stCondLst>
                                            <p:cond delay="0"/>
                                          </p:stCondLst>
                                        </p:cTn>
                                        <p:tgtEl>
                                          <p:spTgt spid="23"/>
                                        </p:tgtEl>
                                        <p:attrNameLst>
                                          <p:attrName>style.visibility</p:attrName>
                                        </p:attrNameLst>
                                      </p:cBhvr>
                                      <p:to>
                                        <p:strVal val="visible"/>
                                      </p:to>
                                    </p:set>
                                    <p:animEffect transition="in" filter="wipe(left)">
                                      <p:cBhvr>
                                        <p:cTn id="109" dur="500"/>
                                        <p:tgtEl>
                                          <p:spTgt spid="23"/>
                                        </p:tgtEl>
                                      </p:cBhvr>
                                    </p:animEffect>
                                  </p:childTnLst>
                                </p:cTn>
                              </p:par>
                            </p:childTnLst>
                          </p:cTn>
                        </p:par>
                        <p:par>
                          <p:cTn id="110" fill="hold">
                            <p:stCondLst>
                              <p:cond delay="2000"/>
                            </p:stCondLst>
                            <p:childTnLst>
                              <p:par>
                                <p:cTn id="111" presetID="22" presetClass="entr" presetSubtype="8" fill="hold" nodeType="afterEffect">
                                  <p:stCondLst>
                                    <p:cond delay="0"/>
                                  </p:stCondLst>
                                  <p:childTnLst>
                                    <p:set>
                                      <p:cBhvr>
                                        <p:cTn id="112" dur="1" fill="hold">
                                          <p:stCondLst>
                                            <p:cond delay="0"/>
                                          </p:stCondLst>
                                        </p:cTn>
                                        <p:tgtEl>
                                          <p:spTgt spid="26"/>
                                        </p:tgtEl>
                                        <p:attrNameLst>
                                          <p:attrName>style.visibility</p:attrName>
                                        </p:attrNameLst>
                                      </p:cBhvr>
                                      <p:to>
                                        <p:strVal val="visible"/>
                                      </p:to>
                                    </p:set>
                                    <p:animEffect transition="in" filter="wipe(left)">
                                      <p:cBhvr>
                                        <p:cTn id="113" dur="500"/>
                                        <p:tgtEl>
                                          <p:spTgt spid="26"/>
                                        </p:tgtEl>
                                      </p:cBhvr>
                                    </p:animEffect>
                                  </p:childTnLst>
                                </p:cTn>
                              </p:par>
                            </p:childTnLst>
                          </p:cTn>
                        </p:par>
                      </p:childTnLst>
                    </p:cTn>
                  </p:par>
                  <p:par>
                    <p:cTn id="114" fill="hold">
                      <p:stCondLst>
                        <p:cond delay="indefinite"/>
                      </p:stCondLst>
                      <p:childTnLst>
                        <p:par>
                          <p:cTn id="115" fill="hold">
                            <p:stCondLst>
                              <p:cond delay="0"/>
                            </p:stCondLst>
                            <p:childTnLst>
                              <p:par>
                                <p:cTn id="116" presetID="9" presetClass="emph" presetSubtype="0" nodeType="clickEffect">
                                  <p:stCondLst>
                                    <p:cond delay="0"/>
                                  </p:stCondLst>
                                  <p:childTnLst>
                                    <p:set>
                                      <p:cBhvr rctx="PPT">
                                        <p:cTn id="117" dur="indefinite"/>
                                        <p:tgtEl>
                                          <p:spTgt spid="12"/>
                                        </p:tgtEl>
                                        <p:attrNameLst>
                                          <p:attrName>style.opacity</p:attrName>
                                        </p:attrNameLst>
                                      </p:cBhvr>
                                      <p:to>
                                        <p:strVal val="0.5"/>
                                      </p:to>
                                    </p:set>
                                    <p:animEffect filter="image" prLst="opacity: 0.5">
                                      <p:cBhvr rctx="IE">
                                        <p:cTn id="118" dur="indefinite"/>
                                        <p:tgtEl>
                                          <p:spTgt spid="12"/>
                                        </p:tgtEl>
                                      </p:cBhvr>
                                    </p:animEffect>
                                  </p:childTnLst>
                                </p:cTn>
                              </p:par>
                              <p:par>
                                <p:cTn id="119" presetID="9" presetClass="emph" presetSubtype="0" nodeType="withEffect">
                                  <p:stCondLst>
                                    <p:cond delay="0"/>
                                  </p:stCondLst>
                                  <p:childTnLst>
                                    <p:set>
                                      <p:cBhvr rctx="PPT">
                                        <p:cTn id="120" dur="indefinite"/>
                                        <p:tgtEl>
                                          <p:spTgt spid="14"/>
                                        </p:tgtEl>
                                        <p:attrNameLst>
                                          <p:attrName>style.opacity</p:attrName>
                                        </p:attrNameLst>
                                      </p:cBhvr>
                                      <p:to>
                                        <p:strVal val="0.5"/>
                                      </p:to>
                                    </p:set>
                                    <p:animEffect filter="image" prLst="opacity: 0.5">
                                      <p:cBhvr rctx="IE">
                                        <p:cTn id="121" dur="indefinite"/>
                                        <p:tgtEl>
                                          <p:spTgt spid="14"/>
                                        </p:tgtEl>
                                      </p:cBhvr>
                                    </p:animEffect>
                                  </p:childTnLst>
                                </p:cTn>
                              </p:par>
                              <p:par>
                                <p:cTn id="122" presetID="9" presetClass="emph" presetSubtype="0" nodeType="withEffect">
                                  <p:stCondLst>
                                    <p:cond delay="0"/>
                                  </p:stCondLst>
                                  <p:childTnLst>
                                    <p:set>
                                      <p:cBhvr rctx="PPT">
                                        <p:cTn id="123" dur="indefinite"/>
                                        <p:tgtEl>
                                          <p:spTgt spid="15"/>
                                        </p:tgtEl>
                                        <p:attrNameLst>
                                          <p:attrName>style.opacity</p:attrName>
                                        </p:attrNameLst>
                                      </p:cBhvr>
                                      <p:to>
                                        <p:strVal val="0.5"/>
                                      </p:to>
                                    </p:set>
                                    <p:animEffect filter="image" prLst="opacity: 0.5">
                                      <p:cBhvr rctx="IE">
                                        <p:cTn id="124" dur="indefinite"/>
                                        <p:tgtEl>
                                          <p:spTgt spid="15"/>
                                        </p:tgtEl>
                                      </p:cBhvr>
                                    </p:animEffect>
                                  </p:childTnLst>
                                </p:cTn>
                              </p:par>
                              <p:par>
                                <p:cTn id="125" presetID="9" presetClass="emph" presetSubtype="0" nodeType="withEffect">
                                  <p:stCondLst>
                                    <p:cond delay="0"/>
                                  </p:stCondLst>
                                  <p:childTnLst>
                                    <p:set>
                                      <p:cBhvr rctx="PPT">
                                        <p:cTn id="126" dur="indefinite"/>
                                        <p:tgtEl>
                                          <p:spTgt spid="18"/>
                                        </p:tgtEl>
                                        <p:attrNameLst>
                                          <p:attrName>style.opacity</p:attrName>
                                        </p:attrNameLst>
                                      </p:cBhvr>
                                      <p:to>
                                        <p:strVal val="0.5"/>
                                      </p:to>
                                    </p:set>
                                    <p:animEffect filter="image" prLst="opacity: 0.5">
                                      <p:cBhvr rctx="IE">
                                        <p:cTn id="127" dur="indefinite"/>
                                        <p:tgtEl>
                                          <p:spTgt spid="18"/>
                                        </p:tgtEl>
                                      </p:cBhvr>
                                    </p:animEffect>
                                  </p:childTnLst>
                                </p:cTn>
                              </p:par>
                              <p:par>
                                <p:cTn id="128" presetID="9" presetClass="emph" presetSubtype="0" nodeType="withEffect">
                                  <p:stCondLst>
                                    <p:cond delay="0"/>
                                  </p:stCondLst>
                                  <p:childTnLst>
                                    <p:set>
                                      <p:cBhvr rctx="PPT">
                                        <p:cTn id="129" dur="indefinite"/>
                                        <p:tgtEl>
                                          <p:spTgt spid="19"/>
                                        </p:tgtEl>
                                        <p:attrNameLst>
                                          <p:attrName>style.opacity</p:attrName>
                                        </p:attrNameLst>
                                      </p:cBhvr>
                                      <p:to>
                                        <p:strVal val="0.5"/>
                                      </p:to>
                                    </p:set>
                                    <p:animEffect filter="image" prLst="opacity: 0.5">
                                      <p:cBhvr rctx="IE">
                                        <p:cTn id="130" dur="indefinite"/>
                                        <p:tgtEl>
                                          <p:spTgt spid="19"/>
                                        </p:tgtEl>
                                      </p:cBhvr>
                                    </p:animEffect>
                                  </p:childTnLst>
                                </p:cTn>
                              </p:par>
                              <p:par>
                                <p:cTn id="131" presetID="9" presetClass="emph" presetSubtype="0" nodeType="withEffect">
                                  <p:stCondLst>
                                    <p:cond delay="0"/>
                                  </p:stCondLst>
                                  <p:childTnLst>
                                    <p:set>
                                      <p:cBhvr rctx="PPT">
                                        <p:cTn id="132" dur="indefinite"/>
                                        <p:tgtEl>
                                          <p:spTgt spid="20"/>
                                        </p:tgtEl>
                                        <p:attrNameLst>
                                          <p:attrName>style.opacity</p:attrName>
                                        </p:attrNameLst>
                                      </p:cBhvr>
                                      <p:to>
                                        <p:strVal val="0.5"/>
                                      </p:to>
                                    </p:set>
                                    <p:animEffect filter="image" prLst="opacity: 0.5">
                                      <p:cBhvr rctx="IE">
                                        <p:cTn id="133" dur="indefinite"/>
                                        <p:tgtEl>
                                          <p:spTgt spid="20"/>
                                        </p:tgtEl>
                                      </p:cBhvr>
                                    </p:animEffect>
                                  </p:childTnLst>
                                </p:cTn>
                              </p:par>
                              <p:par>
                                <p:cTn id="134" presetID="9" presetClass="emph" presetSubtype="0" nodeType="withEffect">
                                  <p:stCondLst>
                                    <p:cond delay="0"/>
                                  </p:stCondLst>
                                  <p:childTnLst>
                                    <p:set>
                                      <p:cBhvr rctx="PPT">
                                        <p:cTn id="135" dur="indefinite"/>
                                        <p:tgtEl>
                                          <p:spTgt spid="21"/>
                                        </p:tgtEl>
                                        <p:attrNameLst>
                                          <p:attrName>style.opacity</p:attrName>
                                        </p:attrNameLst>
                                      </p:cBhvr>
                                      <p:to>
                                        <p:strVal val="0.5"/>
                                      </p:to>
                                    </p:set>
                                    <p:animEffect filter="image" prLst="opacity: 0.5">
                                      <p:cBhvr rctx="IE">
                                        <p:cTn id="136" dur="indefinite"/>
                                        <p:tgtEl>
                                          <p:spTgt spid="21"/>
                                        </p:tgtEl>
                                      </p:cBhvr>
                                    </p:animEffect>
                                  </p:childTnLst>
                                </p:cTn>
                              </p:par>
                              <p:par>
                                <p:cTn id="137" presetID="9" presetClass="emph" presetSubtype="0" nodeType="withEffect">
                                  <p:stCondLst>
                                    <p:cond delay="0"/>
                                  </p:stCondLst>
                                  <p:childTnLst>
                                    <p:set>
                                      <p:cBhvr rctx="PPT">
                                        <p:cTn id="138" dur="indefinite"/>
                                        <p:tgtEl>
                                          <p:spTgt spid="26"/>
                                        </p:tgtEl>
                                        <p:attrNameLst>
                                          <p:attrName>style.opacity</p:attrName>
                                        </p:attrNameLst>
                                      </p:cBhvr>
                                      <p:to>
                                        <p:strVal val="0.5"/>
                                      </p:to>
                                    </p:set>
                                    <p:animEffect filter="image" prLst="opacity: 0.5">
                                      <p:cBhvr rctx="IE">
                                        <p:cTn id="139" dur="indefinite"/>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Virtual Machines</a:t>
            </a:r>
          </a:p>
        </p:txBody>
      </p:sp>
    </p:spTree>
    <p:extLst>
      <p:ext uri="{BB962C8B-B14F-4D97-AF65-F5344CB8AC3E}">
        <p14:creationId xmlns:p14="http://schemas.microsoft.com/office/powerpoint/2010/main" val="333961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2291880" y="3929380"/>
            <a:ext cx="8057369" cy="2424113"/>
          </a:xfrm>
          <a:prstGeom prst="rect">
            <a:avLst/>
          </a:prstGeom>
        </p:spPr>
        <p:txBody>
          <a:bodyPr/>
          <a:lstStyle/>
          <a:p>
            <a:pPr marL="571500" indent="-571500">
              <a:buClr>
                <a:srgbClr val="92D050"/>
              </a:buClr>
              <a:buFont typeface="Wingdings" panose="05000000000000000000" pitchFamily="2" charset="2"/>
              <a:buChar char="à"/>
            </a:pPr>
            <a:r>
              <a:rPr lang="en-US" sz="2800" dirty="0">
                <a:solidFill>
                  <a:schemeClr val="tx1"/>
                </a:solidFill>
              </a:rPr>
              <a:t>Launch Windows Server and Linux in minutes</a:t>
            </a:r>
          </a:p>
          <a:p>
            <a:pPr marL="571500" indent="-571500">
              <a:buClr>
                <a:srgbClr val="92D050"/>
              </a:buClr>
              <a:buFont typeface="Wingdings" panose="05000000000000000000" pitchFamily="2" charset="2"/>
              <a:buChar char="à"/>
            </a:pPr>
            <a:r>
              <a:rPr lang="en-US" sz="2800" dirty="0">
                <a:solidFill>
                  <a:schemeClr val="tx1"/>
                </a:solidFill>
              </a:rPr>
              <a:t>Scale from 1 to 1000s of VM Instances</a:t>
            </a:r>
          </a:p>
          <a:p>
            <a:pPr marL="571500" indent="-571500">
              <a:buClr>
                <a:srgbClr val="92D050"/>
              </a:buClr>
              <a:buFont typeface="Wingdings" panose="05000000000000000000" pitchFamily="2" charset="2"/>
              <a:buChar char="à"/>
            </a:pPr>
            <a:r>
              <a:rPr lang="en-US" sz="2800" dirty="0">
                <a:solidFill>
                  <a:schemeClr val="tx1"/>
                </a:solidFill>
                <a:sym typeface="Wingdings" panose="05000000000000000000" pitchFamily="2" charset="2"/>
              </a:rPr>
              <a:t>Save money with per-minute billing</a:t>
            </a:r>
          </a:p>
          <a:p>
            <a:pPr marL="571500" indent="-571500">
              <a:buClr>
                <a:srgbClr val="92D050"/>
              </a:buClr>
              <a:buFont typeface="Wingdings" panose="05000000000000000000" pitchFamily="2" charset="2"/>
              <a:buChar char="à"/>
            </a:pPr>
            <a:r>
              <a:rPr lang="en-US" sz="2800" dirty="0">
                <a:solidFill>
                  <a:schemeClr val="tx1"/>
                </a:solidFill>
                <a:sym typeface="Wingdings" panose="05000000000000000000" pitchFamily="2" charset="2"/>
              </a:rPr>
              <a:t>Open and </a:t>
            </a:r>
            <a:r>
              <a:rPr lang="en-US" sz="2800" dirty="0" smtClean="0">
                <a:solidFill>
                  <a:schemeClr val="tx1"/>
                </a:solidFill>
                <a:sym typeface="Wingdings" panose="05000000000000000000" pitchFamily="2" charset="2"/>
              </a:rPr>
              <a:t>extensible</a:t>
            </a:r>
            <a:endParaRPr lang="en-US" sz="3200" dirty="0">
              <a:solidFill>
                <a:schemeClr val="tx1"/>
              </a:solidFill>
            </a:endParaRPr>
          </a:p>
        </p:txBody>
      </p:sp>
      <p:sp>
        <p:nvSpPr>
          <p:cNvPr id="5" name="Title 4"/>
          <p:cNvSpPr>
            <a:spLocks noGrp="1"/>
          </p:cNvSpPr>
          <p:nvPr>
            <p:ph type="title" idx="4294967295"/>
          </p:nvPr>
        </p:nvSpPr>
        <p:spPr>
          <a:xfrm>
            <a:off x="574652" y="341501"/>
            <a:ext cx="9975850" cy="917575"/>
          </a:xfrm>
          <a:prstGeom prst="rect">
            <a:avLst/>
          </a:prstGeom>
        </p:spPr>
        <p:txBody>
          <a:bodyPr>
            <a:normAutofit fontScale="90000"/>
          </a:bodyPr>
          <a:lstStyle/>
          <a:p>
            <a:r>
              <a:rPr lang="en-US" sz="6600" dirty="0" smtClean="0">
                <a:solidFill>
                  <a:schemeClr val="tx1"/>
                </a:solidFill>
              </a:rPr>
              <a:t>Azure </a:t>
            </a:r>
            <a:r>
              <a:rPr lang="en-US" altLang="zh-CN" sz="6600" dirty="0" smtClean="0">
                <a:solidFill>
                  <a:schemeClr val="tx1"/>
                </a:solidFill>
              </a:rPr>
              <a:t>Virtual Machines</a:t>
            </a:r>
            <a:endParaRPr lang="en-US" sz="6600" dirty="0">
              <a:solidFill>
                <a:schemeClr val="tx1"/>
              </a:solidFill>
            </a:endParaRPr>
          </a:p>
        </p:txBody>
      </p:sp>
      <p:sp>
        <p:nvSpPr>
          <p:cNvPr id="4" name="Content Placeholder 4"/>
          <p:cNvSpPr txBox="1">
            <a:spLocks/>
          </p:cNvSpPr>
          <p:nvPr/>
        </p:nvSpPr>
        <p:spPr>
          <a:xfrm>
            <a:off x="6704013" y="1447800"/>
            <a:ext cx="5487987" cy="2406650"/>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endParaRPr lang="en-US" smtClean="0"/>
          </a:p>
          <a:p>
            <a:endParaRPr lang="en-US" smtClean="0"/>
          </a:p>
          <a:p>
            <a:endParaRPr lang="en-US" sz="2800" smtClean="0"/>
          </a:p>
          <a:p>
            <a:endParaRPr lang="en-US" sz="2800" smtClean="0"/>
          </a:p>
          <a:p>
            <a:endParaRPr lang="en-US" sz="2800" dirty="0" smtClean="0"/>
          </a:p>
        </p:txBody>
      </p:sp>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750108" y="1707045"/>
            <a:ext cx="2397368" cy="906727"/>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3494708" y="1707045"/>
            <a:ext cx="1943228" cy="746157"/>
          </a:xfrm>
          <a:prstGeom prst="rect">
            <a:avLst/>
          </a:prstGeom>
        </p:spPr>
      </p:pic>
      <p:pic>
        <p:nvPicPr>
          <p:cNvPr id="8" name="Picture 7"/>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99554" y="1916880"/>
            <a:ext cx="1901897" cy="662596"/>
          </a:xfrm>
          <a:prstGeom prst="rect">
            <a:avLst/>
          </a:prstGeom>
        </p:spPr>
      </p:pic>
      <p:pic>
        <p:nvPicPr>
          <p:cNvPr id="9" name="Picture 8"/>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7303" y="2732405"/>
            <a:ext cx="2122504" cy="639309"/>
          </a:xfrm>
          <a:prstGeom prst="rect">
            <a:avLst/>
          </a:prstGeom>
        </p:spPr>
      </p:pic>
      <p:pic>
        <p:nvPicPr>
          <p:cNvPr id="10" name="Picture 9"/>
          <p:cNvPicPr>
            <a:picLocks noChangeAspect="1"/>
          </p:cNvPicPr>
          <p:nvPr/>
        </p:nvPicPr>
        <p:blipFill>
          <a:blip r:embed="rId7">
            <a:clrChange>
              <a:clrFrom>
                <a:srgbClr val="FFFFFF"/>
              </a:clrFrom>
              <a:clrTo>
                <a:srgbClr val="FFFFFF">
                  <a:alpha val="0"/>
                </a:srgbClr>
              </a:clrTo>
            </a:clrChange>
          </a:blip>
          <a:stretch>
            <a:fillRect/>
          </a:stretch>
        </p:blipFill>
        <p:spPr>
          <a:xfrm>
            <a:off x="6509364" y="2519365"/>
            <a:ext cx="1987063" cy="770606"/>
          </a:xfrm>
          <a:prstGeom prst="rect">
            <a:avLst/>
          </a:prstGeom>
        </p:spPr>
      </p:pic>
      <p:pic>
        <p:nvPicPr>
          <p:cNvPr id="11" name="Picture 10"/>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10098" y="2657188"/>
            <a:ext cx="2213944" cy="99792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41063" y="1769782"/>
            <a:ext cx="1923666" cy="620682"/>
          </a:xfrm>
          <a:prstGeom prst="rect">
            <a:avLst/>
          </a:prstGeom>
        </p:spPr>
      </p:pic>
    </p:spTree>
    <p:extLst>
      <p:ext uri="{BB962C8B-B14F-4D97-AF65-F5344CB8AC3E}">
        <p14:creationId xmlns:p14="http://schemas.microsoft.com/office/powerpoint/2010/main" val="413169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574652" y="341501"/>
            <a:ext cx="9975850" cy="917575"/>
          </a:xfrm>
          <a:prstGeom prst="rect">
            <a:avLst/>
          </a:prstGeom>
        </p:spPr>
        <p:txBody>
          <a:bodyPr>
            <a:normAutofit/>
          </a:bodyPr>
          <a:lstStyle/>
          <a:p>
            <a:r>
              <a:rPr lang="en-US" sz="5400" b="1" dirty="0" smtClean="0">
                <a:solidFill>
                  <a:schemeClr val="accent6">
                    <a:lumMod val="60000"/>
                    <a:lumOff val="40000"/>
                  </a:schemeClr>
                </a:solidFill>
              </a:rPr>
              <a:t>Announcing </a:t>
            </a:r>
            <a:r>
              <a:rPr lang="en-US" sz="5400" dirty="0">
                <a:solidFill>
                  <a:schemeClr val="accent6">
                    <a:lumMod val="60000"/>
                    <a:lumOff val="40000"/>
                  </a:schemeClr>
                </a:solidFill>
              </a:rPr>
              <a:t>-</a:t>
            </a:r>
            <a:r>
              <a:rPr lang="en-US" sz="5400" dirty="0" smtClean="0">
                <a:solidFill>
                  <a:schemeClr val="tx1"/>
                </a:solidFill>
              </a:rPr>
              <a:t>               now on Azure </a:t>
            </a:r>
            <a:endParaRPr lang="en-US" sz="5400" dirty="0">
              <a:solidFill>
                <a:schemeClr val="tx1"/>
              </a:solidFill>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6032" y="402276"/>
            <a:ext cx="1923666" cy="620682"/>
          </a:xfrm>
          <a:prstGeom prst="rect">
            <a:avLst/>
          </a:prstGeom>
        </p:spPr>
      </p:pic>
      <p:pic>
        <p:nvPicPr>
          <p:cNvPr id="3" name="Picture 2"/>
          <p:cNvPicPr>
            <a:picLocks noChangeAspect="1"/>
          </p:cNvPicPr>
          <p:nvPr/>
        </p:nvPicPr>
        <p:blipFill>
          <a:blip r:embed="rId4"/>
          <a:stretch>
            <a:fillRect/>
          </a:stretch>
        </p:blipFill>
        <p:spPr>
          <a:xfrm>
            <a:off x="1404258" y="1407522"/>
            <a:ext cx="8239616" cy="5149760"/>
          </a:xfrm>
          <a:prstGeom prst="rect">
            <a:avLst/>
          </a:prstGeom>
        </p:spPr>
      </p:pic>
    </p:spTree>
    <p:extLst>
      <p:ext uri="{BB962C8B-B14F-4D97-AF65-F5344CB8AC3E}">
        <p14:creationId xmlns:p14="http://schemas.microsoft.com/office/powerpoint/2010/main" val="413796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8099658" y="1302458"/>
            <a:ext cx="3582888" cy="5167553"/>
            <a:chOff x="6075135" y="828676"/>
            <a:chExt cx="2687866" cy="3876674"/>
          </a:xfrm>
        </p:grpSpPr>
        <p:sp>
          <p:nvSpPr>
            <p:cNvPr id="5" name="Rectangle 4"/>
            <p:cNvSpPr/>
            <p:nvPr/>
          </p:nvSpPr>
          <p:spPr bwMode="auto">
            <a:xfrm>
              <a:off x="6075135" y="828676"/>
              <a:ext cx="2687866" cy="752474"/>
            </a:xfrm>
            <a:prstGeom prst="rect">
              <a:avLst/>
            </a:prstGeom>
            <a:solidFill>
              <a:schemeClr val="tx2"/>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New Disk Persisted in Storage</a:t>
              </a:r>
            </a:p>
          </p:txBody>
        </p:sp>
        <p:sp>
          <p:nvSpPr>
            <p:cNvPr id="9" name="Rectangle 8"/>
            <p:cNvSpPr/>
            <p:nvPr/>
          </p:nvSpPr>
          <p:spPr bwMode="auto">
            <a:xfrm>
              <a:off x="6079210" y="1581150"/>
              <a:ext cx="2683791" cy="31242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46" name="Freeform 128"/>
            <p:cNvSpPr>
              <a:spLocks noChangeAspect="1"/>
            </p:cNvSpPr>
            <p:nvPr/>
          </p:nvSpPr>
          <p:spPr bwMode="black">
            <a:xfrm>
              <a:off x="6172200" y="2469747"/>
              <a:ext cx="2438400" cy="134700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51" name="TextBox 50"/>
            <p:cNvSpPr txBox="1"/>
            <p:nvPr/>
          </p:nvSpPr>
          <p:spPr>
            <a:xfrm>
              <a:off x="6232386" y="3836252"/>
              <a:ext cx="234177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n-US" sz="2133" dirty="0">
                  <a:solidFill>
                    <a:schemeClr val="accent6">
                      <a:alpha val="99000"/>
                    </a:schemeClr>
                  </a:solidFill>
                  <a:latin typeface="+mn-lt"/>
                </a:rPr>
                <a:t>Cloud</a:t>
              </a:r>
            </a:p>
          </p:txBody>
        </p:sp>
      </p:grpSp>
      <p:sp>
        <p:nvSpPr>
          <p:cNvPr id="2" name="Title 1"/>
          <p:cNvSpPr>
            <a:spLocks noGrp="1"/>
          </p:cNvSpPr>
          <p:nvPr>
            <p:ph type="title" idx="4294967295"/>
          </p:nvPr>
        </p:nvSpPr>
        <p:spPr>
          <a:xfrm>
            <a:off x="509457" y="159194"/>
            <a:ext cx="11080750" cy="957263"/>
          </a:xfrm>
          <a:prstGeom prst="rect">
            <a:avLst/>
          </a:prstGeom>
        </p:spPr>
        <p:txBody>
          <a:bodyPr/>
          <a:lstStyle/>
          <a:p>
            <a:r>
              <a:rPr lang="en-US" dirty="0" smtClean="0"/>
              <a:t>Provisioning VM</a:t>
            </a:r>
            <a:endParaRPr lang="en-US" dirty="0"/>
          </a:p>
        </p:txBody>
      </p:sp>
      <p:sp>
        <p:nvSpPr>
          <p:cNvPr id="4" name="Rectangle 3"/>
          <p:cNvSpPr/>
          <p:nvPr/>
        </p:nvSpPr>
        <p:spPr bwMode="auto">
          <a:xfrm>
            <a:off x="4310362" y="1302459"/>
            <a:ext cx="3582888" cy="1003037"/>
          </a:xfrm>
          <a:prstGeom prst="rect">
            <a:avLst/>
          </a:prstGeom>
          <a:solidFill>
            <a:schemeClr val="accent1"/>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Select Image </a:t>
            </a:r>
            <a:b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and VM Size</a:t>
            </a:r>
          </a:p>
        </p:txBody>
      </p:sp>
      <p:sp>
        <p:nvSpPr>
          <p:cNvPr id="8" name="Rectangle 7"/>
          <p:cNvSpPr/>
          <p:nvPr/>
        </p:nvSpPr>
        <p:spPr bwMode="auto">
          <a:xfrm>
            <a:off x="4309990" y="2305496"/>
            <a:ext cx="3577456" cy="4164515"/>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4" name="Group 43"/>
          <p:cNvGrpSpPr/>
          <p:nvPr/>
        </p:nvGrpSpPr>
        <p:grpSpPr>
          <a:xfrm>
            <a:off x="509457" y="1302458"/>
            <a:ext cx="3582888" cy="5167553"/>
            <a:chOff x="381001" y="828676"/>
            <a:chExt cx="2687866" cy="3876674"/>
          </a:xfrm>
        </p:grpSpPr>
        <p:sp>
          <p:nvSpPr>
            <p:cNvPr id="3" name="Rectangle 2"/>
            <p:cNvSpPr/>
            <p:nvPr/>
          </p:nvSpPr>
          <p:spPr bwMode="auto">
            <a:xfrm>
              <a:off x="381001" y="828676"/>
              <a:ext cx="2687866" cy="752474"/>
            </a:xfrm>
            <a:prstGeom prst="rect">
              <a:avLst/>
            </a:prstGeom>
            <a:solidFill>
              <a:schemeClr val="accent3"/>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Getting Started</a:t>
              </a:r>
            </a:p>
          </p:txBody>
        </p:sp>
        <p:sp>
          <p:nvSpPr>
            <p:cNvPr id="7" name="Rectangle 6"/>
            <p:cNvSpPr/>
            <p:nvPr/>
          </p:nvSpPr>
          <p:spPr bwMode="auto">
            <a:xfrm>
              <a:off x="385076" y="1581150"/>
              <a:ext cx="2683791" cy="3124200"/>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3" name="Group 42"/>
            <p:cNvGrpSpPr/>
            <p:nvPr/>
          </p:nvGrpSpPr>
          <p:grpSpPr>
            <a:xfrm>
              <a:off x="469671" y="1675058"/>
              <a:ext cx="2514600" cy="818903"/>
              <a:chOff x="469671" y="1675058"/>
              <a:chExt cx="2514600" cy="818903"/>
            </a:xfrm>
          </p:grpSpPr>
          <p:grpSp>
            <p:nvGrpSpPr>
              <p:cNvPr id="32" name="Group 31"/>
              <p:cNvGrpSpPr/>
              <p:nvPr/>
            </p:nvGrpSpPr>
            <p:grpSpPr>
              <a:xfrm>
                <a:off x="1420483" y="1675058"/>
                <a:ext cx="612976" cy="515692"/>
                <a:chOff x="1447800" y="1796832"/>
                <a:chExt cx="990599" cy="833383"/>
              </a:xfrm>
            </p:grpSpPr>
            <p:pic>
              <p:nvPicPr>
                <p:cNvPr id="6147" name="Picture 3"/>
                <p:cNvPicPr>
                  <a:picLocks noChangeAspect="1" noChangeArrowheads="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r="28326"/>
                <a:stretch/>
              </p:blipFill>
              <p:spPr bwMode="auto">
                <a:xfrm>
                  <a:off x="1447800" y="1796832"/>
                  <a:ext cx="990599" cy="83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Freeform 10"/>
                <p:cNvSpPr>
                  <a:spLocks noEditPoints="1"/>
                </p:cNvSpPr>
                <p:nvPr/>
              </p:nvSpPr>
              <p:spPr bwMode="black">
                <a:xfrm>
                  <a:off x="1639899" y="1962150"/>
                  <a:ext cx="606400" cy="362999"/>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grpSp>
          <p:sp>
            <p:nvSpPr>
              <p:cNvPr id="38" name="TextBox 37"/>
              <p:cNvSpPr txBox="1"/>
              <p:nvPr/>
            </p:nvSpPr>
            <p:spPr>
              <a:xfrm>
                <a:off x="469671" y="2200793"/>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Management Portal</a:t>
                </a:r>
              </a:p>
            </p:txBody>
          </p:sp>
        </p:grpSp>
        <p:grpSp>
          <p:nvGrpSpPr>
            <p:cNvPr id="37" name="Group 36"/>
            <p:cNvGrpSpPr/>
            <p:nvPr/>
          </p:nvGrpSpPr>
          <p:grpSpPr>
            <a:xfrm>
              <a:off x="486561" y="2802831"/>
              <a:ext cx="2514600" cy="822285"/>
              <a:chOff x="486561" y="2842012"/>
              <a:chExt cx="2514600" cy="822285"/>
            </a:xfrm>
          </p:grpSpPr>
          <p:sp>
            <p:nvSpPr>
              <p:cNvPr id="35" name="Rectangle 34"/>
              <p:cNvSpPr/>
              <p:nvPr/>
            </p:nvSpPr>
            <p:spPr bwMode="auto">
              <a:xfrm>
                <a:off x="1503570" y="2842012"/>
                <a:ext cx="446804" cy="44680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8291" fontAlgn="base">
                  <a:spcBef>
                    <a:spcPct val="0"/>
                  </a:spcBef>
                  <a:spcAft>
                    <a:spcPct val="0"/>
                  </a:spcAft>
                </a:pPr>
                <a:r>
                  <a:rPr lang="en-US" sz="3732" dirty="0">
                    <a:solidFill>
                      <a:schemeClr val="accent4">
                        <a:lumMod val="20000"/>
                        <a:lumOff val="80000"/>
                      </a:schemeClr>
                    </a:solidFill>
                  </a:rPr>
                  <a:t>&gt;_</a:t>
                </a:r>
              </a:p>
            </p:txBody>
          </p:sp>
          <p:sp>
            <p:nvSpPr>
              <p:cNvPr id="40" name="TextBox 39"/>
              <p:cNvSpPr txBox="1"/>
              <p:nvPr/>
            </p:nvSpPr>
            <p:spPr>
              <a:xfrm>
                <a:off x="486561" y="3371129"/>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Scripting </a:t>
                </a:r>
              </a:p>
              <a:p>
                <a:pPr algn="ctr"/>
                <a:r>
                  <a:rPr lang="en-US" sz="1600" dirty="0">
                    <a:solidFill>
                      <a:schemeClr val="tx2">
                        <a:alpha val="99000"/>
                      </a:schemeClr>
                    </a:solidFill>
                    <a:latin typeface="+mn-lt"/>
                  </a:rPr>
                  <a:t>(Windows, Linux and Mac) </a:t>
                </a:r>
              </a:p>
            </p:txBody>
          </p:sp>
        </p:grpSp>
        <p:grpSp>
          <p:nvGrpSpPr>
            <p:cNvPr id="39" name="Group 38"/>
            <p:cNvGrpSpPr/>
            <p:nvPr/>
          </p:nvGrpSpPr>
          <p:grpSpPr>
            <a:xfrm>
              <a:off x="490300" y="3933987"/>
              <a:ext cx="2514600" cy="723863"/>
              <a:chOff x="490300" y="3933987"/>
              <a:chExt cx="2514600" cy="723863"/>
            </a:xfrm>
          </p:grpSpPr>
          <p:sp>
            <p:nvSpPr>
              <p:cNvPr id="41" name="Freeform 87"/>
              <p:cNvSpPr>
                <a:spLocks noEditPoints="1"/>
              </p:cNvSpPr>
              <p:nvPr/>
            </p:nvSpPr>
            <p:spPr bwMode="black">
              <a:xfrm>
                <a:off x="1507374" y="3933987"/>
                <a:ext cx="480452" cy="39086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42" name="TextBox 41"/>
              <p:cNvSpPr txBox="1"/>
              <p:nvPr/>
            </p:nvSpPr>
            <p:spPr>
              <a:xfrm>
                <a:off x="490300" y="4364682"/>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REST API</a:t>
                </a:r>
              </a:p>
            </p:txBody>
          </p:sp>
        </p:grpSp>
      </p:grpSp>
      <p:grpSp>
        <p:nvGrpSpPr>
          <p:cNvPr id="52" name="Group 51"/>
          <p:cNvGrpSpPr/>
          <p:nvPr/>
        </p:nvGrpSpPr>
        <p:grpSpPr>
          <a:xfrm>
            <a:off x="8229051" y="3016514"/>
            <a:ext cx="3373275" cy="1876617"/>
            <a:chOff x="6172200" y="2114550"/>
            <a:chExt cx="2530615" cy="1407829"/>
          </a:xfrm>
        </p:grpSpPr>
        <p:sp>
          <p:nvSpPr>
            <p:cNvPr id="47" name="TextBox 46"/>
            <p:cNvSpPr txBox="1"/>
            <p:nvPr/>
          </p:nvSpPr>
          <p:spPr>
            <a:xfrm>
              <a:off x="6172200" y="2114550"/>
              <a:ext cx="2530615"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Boot VM from New Disk</a:t>
              </a:r>
            </a:p>
          </p:txBody>
        </p:sp>
        <p:sp>
          <p:nvSpPr>
            <p:cNvPr id="50" name="Right Arrow 49"/>
            <p:cNvSpPr/>
            <p:nvPr/>
          </p:nvSpPr>
          <p:spPr bwMode="auto">
            <a:xfrm>
              <a:off x="7259543" y="3093089"/>
              <a:ext cx="445847"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sp>
        <p:nvSpPr>
          <p:cNvPr id="30" name="TextBox 29"/>
          <p:cNvSpPr txBox="1"/>
          <p:nvPr/>
        </p:nvSpPr>
        <p:spPr>
          <a:xfrm>
            <a:off x="5107660" y="2626684"/>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Windows Server</a:t>
            </a:r>
          </a:p>
        </p:txBody>
      </p:sp>
      <p:pic>
        <p:nvPicPr>
          <p:cNvPr id="6148" name="Picture 4" descr="https://windows.azure-test.net/Content/VirtualMachines/Images/Linux_1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5202" y="3249422"/>
            <a:ext cx="729158" cy="729159"/>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5136341" y="3522259"/>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Linux</a:t>
            </a:r>
          </a:p>
        </p:txBody>
      </p:sp>
      <p:sp>
        <p:nvSpPr>
          <p:cNvPr id="33" name="TextBox 32"/>
          <p:cNvSpPr txBox="1"/>
          <p:nvPr/>
        </p:nvSpPr>
        <p:spPr>
          <a:xfrm>
            <a:off x="4528755" y="4417834"/>
            <a:ext cx="2794641" cy="1969770"/>
          </a:xfrm>
          <a:prstGeom prst="rect">
            <a:avLst/>
          </a:prstGeom>
          <a:noFill/>
        </p:spPr>
        <p:txBody>
          <a:bodyPr wrap="square" lIns="0" tIns="0" rIns="0" bIns="0" rtlCol="0">
            <a:spAutoFit/>
          </a:bodyPr>
          <a:lstStyle/>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General Purpose</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	</a:t>
            </a:r>
            <a:r>
              <a:rPr lang="en-US" sz="2000" dirty="0" smtClean="0">
                <a:gradFill>
                  <a:gsLst>
                    <a:gs pos="0">
                      <a:srgbClr val="292929">
                        <a:lumMod val="90000"/>
                        <a:lumOff val="10000"/>
                      </a:srgbClr>
                    </a:gs>
                    <a:gs pos="86000">
                      <a:srgbClr val="292929">
                        <a:lumMod val="90000"/>
                        <a:lumOff val="10000"/>
                      </a:srgbClr>
                    </a:gs>
                  </a:gsLst>
                  <a:lin ang="5400000" scaled="0"/>
                </a:gradFill>
              </a:rPr>
              <a:t>Basic</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	</a:t>
            </a:r>
            <a:r>
              <a:rPr lang="en-US" sz="2000" dirty="0" smtClean="0">
                <a:gradFill>
                  <a:gsLst>
                    <a:gs pos="0">
                      <a:srgbClr val="292929">
                        <a:lumMod val="90000"/>
                        <a:lumOff val="10000"/>
                      </a:srgbClr>
                    </a:gs>
                    <a:gs pos="86000">
                      <a:srgbClr val="292929">
                        <a:lumMod val="90000"/>
                        <a:lumOff val="10000"/>
                      </a:srgbClr>
                    </a:gs>
                  </a:gsLst>
                  <a:lin ang="5400000" scaled="0"/>
                </a:gradFill>
              </a:rPr>
              <a:t>Standard</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Optimized Compute</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Performance Optimized</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Network Optimized</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pic>
        <p:nvPicPr>
          <p:cNvPr id="10" name="Picture 9"/>
          <p:cNvPicPr>
            <a:picLocks noChangeAspect="1"/>
          </p:cNvPicPr>
          <p:nvPr/>
        </p:nvPicPr>
        <p:blipFill>
          <a:blip r:embed="rId5">
            <a:lum bright="-40000" contrast="-40000"/>
          </a:blip>
          <a:stretch>
            <a:fillRect/>
          </a:stretch>
        </p:blipFill>
        <p:spPr>
          <a:xfrm>
            <a:off x="8694615" y="4135417"/>
            <a:ext cx="828179" cy="1008218"/>
          </a:xfrm>
          <a:prstGeom prst="rect">
            <a:avLst/>
          </a:prstGeom>
        </p:spPr>
      </p:pic>
      <p:pic>
        <p:nvPicPr>
          <p:cNvPr id="11" name="Picture 10"/>
          <p:cNvPicPr>
            <a:picLocks noChangeAspect="1"/>
          </p:cNvPicPr>
          <p:nvPr/>
        </p:nvPicPr>
        <p:blipFill>
          <a:blip r:embed="rId6">
            <a:lum bright="-40000" contrast="-40000"/>
          </a:blip>
          <a:stretch>
            <a:fillRect/>
          </a:stretch>
        </p:blipFill>
        <p:spPr>
          <a:xfrm>
            <a:off x="10428442" y="4257180"/>
            <a:ext cx="918253" cy="839093"/>
          </a:xfrm>
          <a:prstGeom prst="rect">
            <a:avLst/>
          </a:prstGeom>
        </p:spPr>
      </p:pic>
      <p:pic>
        <p:nvPicPr>
          <p:cNvPr id="14" name="Picture 13"/>
          <p:cNvPicPr>
            <a:picLocks noChangeAspect="1"/>
          </p:cNvPicPr>
          <p:nvPr/>
        </p:nvPicPr>
        <p:blipFill rotWithShape="1">
          <a:blip r:embed="rId7">
            <a:duotone>
              <a:prstClr val="black"/>
              <a:schemeClr val="accent1">
                <a:lumMod val="75000"/>
                <a:tint val="45000"/>
                <a:satMod val="400000"/>
              </a:schemeClr>
            </a:duotone>
            <a:lum bright="-40000" contrast="-20000"/>
          </a:blip>
          <a:srcRect r="82617"/>
          <a:stretch/>
        </p:blipFill>
        <p:spPr>
          <a:xfrm>
            <a:off x="4365203" y="2458690"/>
            <a:ext cx="785908" cy="672780"/>
          </a:xfrm>
          <a:prstGeom prst="rect">
            <a:avLst/>
          </a:prstGeom>
        </p:spPr>
      </p:pic>
    </p:spTree>
    <p:extLst>
      <p:ext uri="{BB962C8B-B14F-4D97-AF65-F5344CB8AC3E}">
        <p14:creationId xmlns:p14="http://schemas.microsoft.com/office/powerpoint/2010/main" val="2858559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nodeType="withEffect">
                                  <p:stCondLst>
                                    <p:cond delay="0"/>
                                  </p:stCondLst>
                                  <p:childTnLst>
                                    <p:set>
                                      <p:cBhvr>
                                        <p:cTn id="20" dur="1" fill="hold">
                                          <p:stCondLst>
                                            <p:cond delay="0"/>
                                          </p:stCondLst>
                                        </p:cTn>
                                        <p:tgtEl>
                                          <p:spTgt spid="6148"/>
                                        </p:tgtEl>
                                        <p:attrNameLst>
                                          <p:attrName>style.visibility</p:attrName>
                                        </p:attrNameLst>
                                      </p:cBhvr>
                                      <p:to>
                                        <p:strVal val="visible"/>
                                      </p:to>
                                    </p:set>
                                    <p:animEffect transition="in" filter="fade">
                                      <p:cBhvr>
                                        <p:cTn id="21" dur="500"/>
                                        <p:tgtEl>
                                          <p:spTgt spid="614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fade">
                                      <p:cBhvr>
                                        <p:cTn id="38" dur="500"/>
                                        <p:tgtEl>
                                          <p:spTgt spid="52"/>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0" grpId="0"/>
      <p:bldP spid="54" grpId="0"/>
      <p:bldP spid="33"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5.7|8.9|.5"/>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7TQBLwN7JUqZ50IxKG9wQ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DKASeTqgY0ONIjCRmhAdq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A9559191-3FEA-4E36-B68B-97A5EF36C482}" vid="{1D1EC833-A45C-4B86-AD76-2F0B8E06CC95}"/>
    </a:ext>
  </a:extLst>
</a:theme>
</file>

<file path=ppt/theme/theme2.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3.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4.xml><?xml version="1.0" encoding="utf-8"?>
<a:theme xmlns:a="http://schemas.openxmlformats.org/drawingml/2006/main" name="SQLintersec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numCol="1" anchor="ctr"/>
      <a:lstStyle>
        <a:defPPr>
          <a:defRPr sz="2000" dirty="0">
            <a:latin typeface="Tekton Pro" pitchFamily="34" charset="0"/>
          </a:defRPr>
        </a:defPPr>
      </a:lstStyle>
    </a:spDef>
    <a:lnDef>
      <a:spPr>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numCol="1"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a:noFill/>
        <a:ln w="9525">
          <a:noFill/>
          <a:miter lim="800000"/>
          <a:headEnd/>
          <a:tailEnd/>
        </a:ln>
      </a:spPr>
      <a:bodyPr wrap="none" numCol="1">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6.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7.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8.xml><?xml version="1.0" encoding="utf-8"?>
<a:theme xmlns:a="http://schemas.openxmlformats.org/drawingml/2006/main" name="1_Windows Azur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9CC3E5"/>
      </a:accent4>
      <a:accent5>
        <a:srgbClr val="4472C4"/>
      </a:accent5>
      <a:accent6>
        <a:srgbClr val="70AD47"/>
      </a:accent6>
      <a:hlink>
        <a:srgbClr val="FFC000"/>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2606B4F3-E07E-4CB3-97FB-232A4B3136F3}" vid="{E6E77CF9-D6F2-48A3-AB34-D58B1514FFF6}"/>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030EFEA-9AEA-457C-BAA8-93C4281792F5}">
  <ds:schemaRefs>
    <ds:schemaRef ds:uri="http://purl.org/dc/elements/1.1/"/>
    <ds:schemaRef ds:uri="http://purl.org/dc/dcmitype/"/>
    <ds:schemaRef ds:uri="http://schemas.microsoft.com/office/2006/metadata/properties"/>
    <ds:schemaRef ds:uri="http://purl.org/dc/terms/"/>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fee586e5-3c92-48eb-9898-42915e590ada"/>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AzureEvent</Template>
  <TotalTime>1659</TotalTime>
  <Words>2860</Words>
  <Application>Microsoft Macintosh PowerPoint</Application>
  <PresentationFormat>Widescreen</PresentationFormat>
  <Paragraphs>491</Paragraphs>
  <Slides>41</Slides>
  <Notes>30</Notes>
  <HiddenSlides>0</HiddenSlides>
  <MMClips>0</MMClips>
  <ScaleCrop>false</ScaleCrop>
  <HeadingPairs>
    <vt:vector size="8" baseType="variant">
      <vt:variant>
        <vt:lpstr>Fonts Used</vt:lpstr>
      </vt:variant>
      <vt:variant>
        <vt:i4>17</vt:i4>
      </vt:variant>
      <vt:variant>
        <vt:lpstr>Theme</vt:lpstr>
      </vt:variant>
      <vt:variant>
        <vt:i4>8</vt:i4>
      </vt:variant>
      <vt:variant>
        <vt:lpstr>Embedded OLE Servers</vt:lpstr>
      </vt:variant>
      <vt:variant>
        <vt:i4>1</vt:i4>
      </vt:variant>
      <vt:variant>
        <vt:lpstr>Slide Titles</vt:lpstr>
      </vt:variant>
      <vt:variant>
        <vt:i4>41</vt:i4>
      </vt:variant>
    </vt:vector>
  </HeadingPairs>
  <TitlesOfParts>
    <vt:vector size="67" baseType="lpstr">
      <vt:lpstr>Calibri</vt:lpstr>
      <vt:lpstr>Calibri Light</vt:lpstr>
      <vt:lpstr>Century Gothic</vt:lpstr>
      <vt:lpstr>Consolas</vt:lpstr>
      <vt:lpstr>Courier New</vt:lpstr>
      <vt:lpstr>Mangal</vt:lpstr>
      <vt:lpstr>MS PGothic</vt:lpstr>
      <vt:lpstr>Myriad Pro</vt:lpstr>
      <vt:lpstr>Segoe Light</vt:lpstr>
      <vt:lpstr>Segoe UI</vt:lpstr>
      <vt:lpstr>Segoe UI Black</vt:lpstr>
      <vt:lpstr>Segoe UI Light</vt:lpstr>
      <vt:lpstr>Segoe UI Semibold</vt:lpstr>
      <vt:lpstr>Verdana</vt:lpstr>
      <vt:lpstr>Wingdings</vt:lpstr>
      <vt:lpstr>宋体</vt:lpstr>
      <vt:lpstr>Arial</vt:lpstr>
      <vt:lpstr>1_Azure Event</vt:lpstr>
      <vt:lpstr>5-30610_Microsoft_Ignite_Keynote_Template</vt:lpstr>
      <vt:lpstr>1_5-30610_Microsoft_Ignite_Keynote_Template</vt:lpstr>
      <vt:lpstr>SQLintersection</vt:lpstr>
      <vt:lpstr>2_5-30610_Microsoft_Ignite_Keynote_Template</vt:lpstr>
      <vt:lpstr>1_COLOR TEMPLATE</vt:lpstr>
      <vt:lpstr>3_5-30610_Microsoft_Ignite_Keynote_Template</vt:lpstr>
      <vt:lpstr>1_Windows Azure</vt:lpstr>
      <vt:lpstr>think-cell Slide</vt:lpstr>
      <vt:lpstr>Azure IaaS</vt:lpstr>
      <vt:lpstr>Agenda</vt:lpstr>
      <vt:lpstr>Your service</vt:lpstr>
      <vt:lpstr>PowerPoint Presentation</vt:lpstr>
      <vt:lpstr>PowerPoint Presentation</vt:lpstr>
      <vt:lpstr>Virtual Machines</vt:lpstr>
      <vt:lpstr>Azure Virtual Machines</vt:lpstr>
      <vt:lpstr>Announcing -               now on Azure </vt:lpstr>
      <vt:lpstr>Provisioning VM</vt:lpstr>
      <vt:lpstr>VM Gallery</vt:lpstr>
      <vt:lpstr>Virtual Machine Sizess</vt:lpstr>
      <vt:lpstr>Scale-up options</vt:lpstr>
      <vt:lpstr>PowerPoint Presentation</vt:lpstr>
      <vt:lpstr>General Purpose Compute</vt:lpstr>
      <vt:lpstr>General Purpose Compute</vt:lpstr>
      <vt:lpstr>General Purpose Compute</vt:lpstr>
      <vt:lpstr>PowerPoint Presentation</vt:lpstr>
      <vt:lpstr>PowerPoint Presentation</vt:lpstr>
      <vt:lpstr>PowerPoint Presentation</vt:lpstr>
      <vt:lpstr>PowerPoint Presentation</vt:lpstr>
      <vt:lpstr>PowerPoint Presentation</vt:lpstr>
      <vt:lpstr>Demo: Managing VMs using Azure portal</vt:lpstr>
      <vt:lpstr>Image Mobility</vt:lpstr>
      <vt:lpstr>VM Extensions</vt:lpstr>
      <vt:lpstr>Data Persistence</vt:lpstr>
      <vt:lpstr>Disks and Images</vt:lpstr>
      <vt:lpstr>VM disk layout</vt:lpstr>
      <vt:lpstr>Temporary Drive Guidance</vt:lpstr>
      <vt:lpstr>Persistent Disks and Highly Durable</vt:lpstr>
      <vt:lpstr>PowerPoint Presentation</vt:lpstr>
      <vt:lpstr>Service Level Agreements </vt:lpstr>
      <vt:lpstr>Availability Sets</vt:lpstr>
      <vt:lpstr>Availability Sets</vt:lpstr>
      <vt:lpstr>Availability Sets</vt:lpstr>
      <vt:lpstr>Fault and Update Domains</vt:lpstr>
      <vt:lpstr>Virtual Machine Availability Sets </vt:lpstr>
      <vt:lpstr>Availability Set Guidance</vt:lpstr>
      <vt:lpstr>Load balancing</vt:lpstr>
      <vt:lpstr>Traffic Manager</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Hardik Mistry1</cp:lastModifiedBy>
  <cp:revision>67</cp:revision>
  <cp:lastPrinted>2014-03-26T17:46:13Z</cp:lastPrinted>
  <dcterms:created xsi:type="dcterms:W3CDTF">2015-04-27T14:53:15Z</dcterms:created>
  <dcterms:modified xsi:type="dcterms:W3CDTF">2017-05-07T08:26:23Z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